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1" r:id="rId3"/>
    <p:sldId id="283" r:id="rId4"/>
    <p:sldId id="282" r:id="rId5"/>
    <p:sldId id="284" r:id="rId6"/>
    <p:sldId id="260" r:id="rId7"/>
    <p:sldId id="277" r:id="rId8"/>
    <p:sldId id="278" r:id="rId9"/>
    <p:sldId id="262" r:id="rId10"/>
    <p:sldId id="263" r:id="rId11"/>
    <p:sldId id="267" r:id="rId12"/>
    <p:sldId id="265" r:id="rId13"/>
    <p:sldId id="270" r:id="rId14"/>
    <p:sldId id="272" r:id="rId15"/>
    <p:sldId id="273" r:id="rId16"/>
    <p:sldId id="274" r:id="rId17"/>
    <p:sldId id="275" r:id="rId18"/>
    <p:sldId id="276" r:id="rId19"/>
    <p:sldId id="28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6A674D-2E6D-4342-9126-10C709CD9261}"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9F68E4C5-474D-4335-AA07-A2B19BD6F06E}">
      <dgm:prSet/>
      <dgm:spPr/>
      <dgm:t>
        <a:bodyPr/>
        <a:lstStyle/>
        <a:p>
          <a:r>
            <a:rPr lang="el-GR"/>
            <a:t>Στα θετικά:</a:t>
          </a:r>
          <a:endParaRPr lang="en-US"/>
        </a:p>
      </dgm:t>
    </dgm:pt>
    <dgm:pt modelId="{EA55DB91-A452-4EC0-8D4F-2D0AFA2BCD31}" type="parTrans" cxnId="{7A9598AB-7CD6-4140-BE7A-9DB60411EC3E}">
      <dgm:prSet/>
      <dgm:spPr/>
      <dgm:t>
        <a:bodyPr/>
        <a:lstStyle/>
        <a:p>
          <a:endParaRPr lang="en-US"/>
        </a:p>
      </dgm:t>
    </dgm:pt>
    <dgm:pt modelId="{996D034A-BFEB-42BF-B1C4-CE06EB7E469A}" type="sibTrans" cxnId="{7A9598AB-7CD6-4140-BE7A-9DB60411EC3E}">
      <dgm:prSet/>
      <dgm:spPr/>
      <dgm:t>
        <a:bodyPr/>
        <a:lstStyle/>
        <a:p>
          <a:endParaRPr lang="en-US"/>
        </a:p>
      </dgm:t>
    </dgm:pt>
    <dgm:pt modelId="{3FBE211E-C54E-4BC6-A91E-61FA582FF75A}">
      <dgm:prSet custT="1"/>
      <dgm:spPr/>
      <dgm:t>
        <a:bodyPr/>
        <a:lstStyle/>
        <a:p>
          <a:r>
            <a:rPr lang="el-GR" sz="2400" dirty="0"/>
            <a:t>Αυτόνομη ζήτηση λόγω υψηλού </a:t>
          </a:r>
          <a:r>
            <a:rPr lang="en-GB" sz="2400" dirty="0"/>
            <a:t>brand name</a:t>
          </a:r>
          <a:endParaRPr lang="en-US" sz="2400" dirty="0"/>
        </a:p>
      </dgm:t>
    </dgm:pt>
    <dgm:pt modelId="{F03276E8-CAC4-413B-8F62-251690CDA86C}" type="parTrans" cxnId="{C75C77E4-C9CF-4654-81AD-52924E6941FF}">
      <dgm:prSet/>
      <dgm:spPr/>
      <dgm:t>
        <a:bodyPr/>
        <a:lstStyle/>
        <a:p>
          <a:endParaRPr lang="en-US"/>
        </a:p>
      </dgm:t>
    </dgm:pt>
    <dgm:pt modelId="{7503C68A-F725-45C4-BB05-BFBE1D13C35A}" type="sibTrans" cxnId="{C75C77E4-C9CF-4654-81AD-52924E6941FF}">
      <dgm:prSet/>
      <dgm:spPr/>
      <dgm:t>
        <a:bodyPr/>
        <a:lstStyle/>
        <a:p>
          <a:endParaRPr lang="en-US"/>
        </a:p>
      </dgm:t>
    </dgm:pt>
    <dgm:pt modelId="{56848309-01CE-4AB6-B705-F2C1B460A5F9}">
      <dgm:prSet custT="1"/>
      <dgm:spPr/>
      <dgm:t>
        <a:bodyPr/>
        <a:lstStyle/>
        <a:p>
          <a:r>
            <a:rPr lang="el-GR" sz="2400" dirty="0"/>
            <a:t>Χαμηλότερη εξάρτηση από οργανωμένο τουρισμό </a:t>
          </a:r>
          <a:endParaRPr lang="en-US" sz="2400" dirty="0"/>
        </a:p>
      </dgm:t>
    </dgm:pt>
    <dgm:pt modelId="{FA5146A1-35E6-4179-B0B6-DCA55EB993F2}" type="parTrans" cxnId="{E89584C8-4E9D-413F-822B-89605D25725D}">
      <dgm:prSet/>
      <dgm:spPr/>
      <dgm:t>
        <a:bodyPr/>
        <a:lstStyle/>
        <a:p>
          <a:endParaRPr lang="en-US"/>
        </a:p>
      </dgm:t>
    </dgm:pt>
    <dgm:pt modelId="{8A0D644B-E69F-4C16-B1DC-378532A647A4}" type="sibTrans" cxnId="{E89584C8-4E9D-413F-822B-89605D25725D}">
      <dgm:prSet/>
      <dgm:spPr/>
      <dgm:t>
        <a:bodyPr/>
        <a:lstStyle/>
        <a:p>
          <a:endParaRPr lang="en-US"/>
        </a:p>
      </dgm:t>
    </dgm:pt>
    <dgm:pt modelId="{F140DB8E-4D5F-48EB-A78E-0C94A153FF4C}">
      <dgm:prSet custT="1"/>
      <dgm:spPr/>
      <dgm:t>
        <a:bodyPr/>
        <a:lstStyle/>
        <a:p>
          <a:r>
            <a:rPr lang="el-GR" sz="2400" dirty="0"/>
            <a:t>Υψηλότερη κατά κεφαλή δαπάνη τουριστών</a:t>
          </a:r>
          <a:endParaRPr lang="en-US" sz="2400" dirty="0"/>
        </a:p>
      </dgm:t>
    </dgm:pt>
    <dgm:pt modelId="{6B17494C-2432-4D31-B5AC-43ACCC066990}" type="parTrans" cxnId="{EB88C809-2870-4519-8FBA-7BFF177FF271}">
      <dgm:prSet/>
      <dgm:spPr/>
      <dgm:t>
        <a:bodyPr/>
        <a:lstStyle/>
        <a:p>
          <a:endParaRPr lang="en-US"/>
        </a:p>
      </dgm:t>
    </dgm:pt>
    <dgm:pt modelId="{C0C97710-0E1D-404A-97BC-1C6DA790BBE0}" type="sibTrans" cxnId="{EB88C809-2870-4519-8FBA-7BFF177FF271}">
      <dgm:prSet/>
      <dgm:spPr/>
      <dgm:t>
        <a:bodyPr/>
        <a:lstStyle/>
        <a:p>
          <a:endParaRPr lang="en-US"/>
        </a:p>
      </dgm:t>
    </dgm:pt>
    <dgm:pt modelId="{2BF2E8E8-4BB2-4B87-8D4F-725F4BCB594F}">
      <dgm:prSet custT="1"/>
      <dgm:spPr/>
      <dgm:t>
        <a:bodyPr/>
        <a:lstStyle/>
        <a:p>
          <a:r>
            <a:rPr lang="el-GR" sz="2400" dirty="0"/>
            <a:t>Μικρότερες μονάδες από «ντόπιους», χαμηλότερου βαθμού πολυτέλειας (και επενδύσεων) με υψηλότερη κερδοφορία</a:t>
          </a:r>
          <a:endParaRPr lang="en-US" sz="2400" dirty="0"/>
        </a:p>
      </dgm:t>
    </dgm:pt>
    <dgm:pt modelId="{53E9BA46-F7B5-4A0B-AD83-085E0F016389}" type="parTrans" cxnId="{FD11C903-B684-4D7D-9BB7-EBCA0D380DE0}">
      <dgm:prSet/>
      <dgm:spPr/>
      <dgm:t>
        <a:bodyPr/>
        <a:lstStyle/>
        <a:p>
          <a:endParaRPr lang="en-US"/>
        </a:p>
      </dgm:t>
    </dgm:pt>
    <dgm:pt modelId="{C671903D-2972-4CE8-BDC4-2DDE686C726F}" type="sibTrans" cxnId="{FD11C903-B684-4D7D-9BB7-EBCA0D380DE0}">
      <dgm:prSet/>
      <dgm:spPr/>
      <dgm:t>
        <a:bodyPr/>
        <a:lstStyle/>
        <a:p>
          <a:endParaRPr lang="en-US"/>
        </a:p>
      </dgm:t>
    </dgm:pt>
    <dgm:pt modelId="{2A7A0103-C3BE-4E8A-82D5-E6D2E0F447A5}">
      <dgm:prSet/>
      <dgm:spPr/>
      <dgm:t>
        <a:bodyPr/>
        <a:lstStyle/>
        <a:p>
          <a:r>
            <a:rPr lang="el-GR"/>
            <a:t>Στα αρνητικά:</a:t>
          </a:r>
          <a:endParaRPr lang="en-US"/>
        </a:p>
      </dgm:t>
    </dgm:pt>
    <dgm:pt modelId="{FF0DB550-9CBF-4B83-9E27-D9A7640A6896}" type="parTrans" cxnId="{C2C59981-401C-4566-95F1-0BBD2B6BC5E3}">
      <dgm:prSet/>
      <dgm:spPr/>
      <dgm:t>
        <a:bodyPr/>
        <a:lstStyle/>
        <a:p>
          <a:endParaRPr lang="en-US"/>
        </a:p>
      </dgm:t>
    </dgm:pt>
    <dgm:pt modelId="{EB661D8E-46FC-42A0-8195-D9C01A5E89EC}" type="sibTrans" cxnId="{C2C59981-401C-4566-95F1-0BBD2B6BC5E3}">
      <dgm:prSet/>
      <dgm:spPr/>
      <dgm:t>
        <a:bodyPr/>
        <a:lstStyle/>
        <a:p>
          <a:endParaRPr lang="en-US"/>
        </a:p>
      </dgm:t>
    </dgm:pt>
    <dgm:pt modelId="{F2396FE7-E991-43E2-86E8-57D97567EFE4}">
      <dgm:prSet/>
      <dgm:spPr/>
      <dgm:t>
        <a:bodyPr/>
        <a:lstStyle/>
        <a:p>
          <a:r>
            <a:rPr lang="el-GR" dirty="0"/>
            <a:t>Μονοδιάστατο προϊόν ήλιου και θάλασσας</a:t>
          </a:r>
          <a:endParaRPr lang="en-US" dirty="0"/>
        </a:p>
      </dgm:t>
    </dgm:pt>
    <dgm:pt modelId="{8012D59E-8F68-401A-AE46-CA37794549C6}" type="parTrans" cxnId="{7032F5AF-9F5A-48B6-A5C0-00677C6C6325}">
      <dgm:prSet/>
      <dgm:spPr/>
      <dgm:t>
        <a:bodyPr/>
        <a:lstStyle/>
        <a:p>
          <a:endParaRPr lang="en-US"/>
        </a:p>
      </dgm:t>
    </dgm:pt>
    <dgm:pt modelId="{8FD074C3-7FD5-434A-A37E-3551F102AABE}" type="sibTrans" cxnId="{7032F5AF-9F5A-48B6-A5C0-00677C6C6325}">
      <dgm:prSet/>
      <dgm:spPr/>
      <dgm:t>
        <a:bodyPr/>
        <a:lstStyle/>
        <a:p>
          <a:endParaRPr lang="en-US"/>
        </a:p>
      </dgm:t>
    </dgm:pt>
    <dgm:pt modelId="{76F7A276-FEC5-4822-8ECB-42031A50441F}">
      <dgm:prSet/>
      <dgm:spPr/>
      <dgm:t>
        <a:bodyPr/>
        <a:lstStyle/>
        <a:p>
          <a:r>
            <a:rPr lang="el-GR" dirty="0"/>
            <a:t>Υψηλή εποχικότητα</a:t>
          </a:r>
          <a:endParaRPr lang="en-US" dirty="0"/>
        </a:p>
      </dgm:t>
    </dgm:pt>
    <dgm:pt modelId="{5F16E084-CDA6-4205-B82B-003B8BE44DD9}" type="parTrans" cxnId="{0E186427-A7E1-4568-9D96-D87FCB8C5C9D}">
      <dgm:prSet/>
      <dgm:spPr/>
      <dgm:t>
        <a:bodyPr/>
        <a:lstStyle/>
        <a:p>
          <a:endParaRPr lang="en-US"/>
        </a:p>
      </dgm:t>
    </dgm:pt>
    <dgm:pt modelId="{3F8601C1-D6CA-48C2-BA08-66BEB9249FA4}" type="sibTrans" cxnId="{0E186427-A7E1-4568-9D96-D87FCB8C5C9D}">
      <dgm:prSet/>
      <dgm:spPr/>
      <dgm:t>
        <a:bodyPr/>
        <a:lstStyle/>
        <a:p>
          <a:endParaRPr lang="en-US"/>
        </a:p>
      </dgm:t>
    </dgm:pt>
    <dgm:pt modelId="{6B4832CD-8806-489E-9410-5FFFB09137ED}">
      <dgm:prSet/>
      <dgm:spPr/>
      <dgm:t>
        <a:bodyPr/>
        <a:lstStyle/>
        <a:p>
          <a:r>
            <a:rPr lang="el-GR" dirty="0"/>
            <a:t>Χαμηλό επίπεδο εκπαίδευσης εργοδοτών και εργαζόμενων</a:t>
          </a:r>
          <a:endParaRPr lang="en-US" dirty="0"/>
        </a:p>
      </dgm:t>
    </dgm:pt>
    <dgm:pt modelId="{CC11C122-8432-4D38-AC72-0D8F333E747E}" type="parTrans" cxnId="{ABD3C6C7-C9CC-430E-AFC7-516E8970DF9C}">
      <dgm:prSet/>
      <dgm:spPr/>
      <dgm:t>
        <a:bodyPr/>
        <a:lstStyle/>
        <a:p>
          <a:endParaRPr lang="en-US"/>
        </a:p>
      </dgm:t>
    </dgm:pt>
    <dgm:pt modelId="{899201E3-FC07-4600-8735-7098EE0534F2}" type="sibTrans" cxnId="{ABD3C6C7-C9CC-430E-AFC7-516E8970DF9C}">
      <dgm:prSet/>
      <dgm:spPr/>
      <dgm:t>
        <a:bodyPr/>
        <a:lstStyle/>
        <a:p>
          <a:endParaRPr lang="en-US"/>
        </a:p>
      </dgm:t>
    </dgm:pt>
    <dgm:pt modelId="{5725F5F5-4CB5-4ED9-AD3A-B08BD37F8F3D}">
      <dgm:prSet/>
      <dgm:spPr/>
      <dgm:t>
        <a:bodyPr/>
        <a:lstStyle/>
        <a:p>
          <a:r>
            <a:rPr lang="el-GR" dirty="0"/>
            <a:t>Χαμηλό επίπεδο επαγγελματικότητας λόγω υψηλής προσωρινότητας &amp; κακών συνθηκών εργασίας</a:t>
          </a:r>
          <a:endParaRPr lang="en-US" dirty="0"/>
        </a:p>
      </dgm:t>
    </dgm:pt>
    <dgm:pt modelId="{FE0D135A-1575-44CD-B4D0-E12DB70E6074}" type="parTrans" cxnId="{D606B7E7-26EC-415D-97F9-10CEB81603E9}">
      <dgm:prSet/>
      <dgm:spPr/>
      <dgm:t>
        <a:bodyPr/>
        <a:lstStyle/>
        <a:p>
          <a:endParaRPr lang="en-US"/>
        </a:p>
      </dgm:t>
    </dgm:pt>
    <dgm:pt modelId="{4FDC8B07-8F0C-4E83-B9D7-A25BE44C2FB1}" type="sibTrans" cxnId="{D606B7E7-26EC-415D-97F9-10CEB81603E9}">
      <dgm:prSet/>
      <dgm:spPr/>
      <dgm:t>
        <a:bodyPr/>
        <a:lstStyle/>
        <a:p>
          <a:endParaRPr lang="en-US"/>
        </a:p>
      </dgm:t>
    </dgm:pt>
    <dgm:pt modelId="{546CF237-9B57-46BE-8CCB-84504520F43D}">
      <dgm:prSet/>
      <dgm:spPr/>
      <dgm:t>
        <a:bodyPr/>
        <a:lstStyle/>
        <a:p>
          <a:r>
            <a:rPr lang="el-GR" dirty="0"/>
            <a:t>Εντονότερη εμφάνιση ορίων λόγω </a:t>
          </a:r>
          <a:r>
            <a:rPr lang="el-GR" dirty="0" err="1"/>
            <a:t>νησιωτικότητας</a:t>
          </a:r>
          <a:endParaRPr lang="en-US" dirty="0"/>
        </a:p>
      </dgm:t>
    </dgm:pt>
    <dgm:pt modelId="{A9E40062-4449-4738-85CA-AC3BCB046064}" type="parTrans" cxnId="{99597C62-066E-4FED-96B1-3079FC767925}">
      <dgm:prSet/>
      <dgm:spPr/>
      <dgm:t>
        <a:bodyPr/>
        <a:lstStyle/>
        <a:p>
          <a:endParaRPr lang="el-GR"/>
        </a:p>
      </dgm:t>
    </dgm:pt>
    <dgm:pt modelId="{3B2E04E1-3DDF-4146-A42F-6D5F886BFCA5}" type="sibTrans" cxnId="{99597C62-066E-4FED-96B1-3079FC767925}">
      <dgm:prSet/>
      <dgm:spPr/>
      <dgm:t>
        <a:bodyPr/>
        <a:lstStyle/>
        <a:p>
          <a:endParaRPr lang="el-GR"/>
        </a:p>
      </dgm:t>
    </dgm:pt>
    <dgm:pt modelId="{DD82A3C7-C505-4FD0-BA9E-C60521A92086}">
      <dgm:prSet/>
      <dgm:spPr/>
      <dgm:t>
        <a:bodyPr/>
        <a:lstStyle/>
        <a:p>
          <a:r>
            <a:rPr lang="el-GR" dirty="0"/>
            <a:t>Ανύπαρκτος σχεδιασμός &amp; διαχείρισης προορισμών</a:t>
          </a:r>
          <a:endParaRPr lang="en-US" dirty="0"/>
        </a:p>
      </dgm:t>
    </dgm:pt>
    <dgm:pt modelId="{00BF48EA-A302-420F-846E-6365A960EDF7}" type="parTrans" cxnId="{7C2840AA-42BF-47AC-A4C0-76068A85BC72}">
      <dgm:prSet/>
      <dgm:spPr/>
      <dgm:t>
        <a:bodyPr/>
        <a:lstStyle/>
        <a:p>
          <a:endParaRPr lang="el-GR"/>
        </a:p>
      </dgm:t>
    </dgm:pt>
    <dgm:pt modelId="{167442F5-9DA8-4016-A26F-CF3475A39843}" type="sibTrans" cxnId="{7C2840AA-42BF-47AC-A4C0-76068A85BC72}">
      <dgm:prSet/>
      <dgm:spPr/>
      <dgm:t>
        <a:bodyPr/>
        <a:lstStyle/>
        <a:p>
          <a:endParaRPr lang="el-GR"/>
        </a:p>
      </dgm:t>
    </dgm:pt>
    <dgm:pt modelId="{165AB9EE-52B1-469F-B934-70CDA51062C9}" type="pres">
      <dgm:prSet presAssocID="{016A674D-2E6D-4342-9126-10C709CD9261}" presName="Name0" presStyleCnt="0">
        <dgm:presLayoutVars>
          <dgm:dir/>
          <dgm:animLvl val="lvl"/>
          <dgm:resizeHandles val="exact"/>
        </dgm:presLayoutVars>
      </dgm:prSet>
      <dgm:spPr/>
    </dgm:pt>
    <dgm:pt modelId="{04F5DC9E-8008-4186-BBE9-A32F9D9101D3}" type="pres">
      <dgm:prSet presAssocID="{9F68E4C5-474D-4335-AA07-A2B19BD6F06E}" presName="composite" presStyleCnt="0"/>
      <dgm:spPr/>
    </dgm:pt>
    <dgm:pt modelId="{F6237EAE-2F74-4F8D-A3C6-52D9373B5CD4}" type="pres">
      <dgm:prSet presAssocID="{9F68E4C5-474D-4335-AA07-A2B19BD6F06E}" presName="parTx" presStyleLbl="alignNode1" presStyleIdx="0" presStyleCnt="2" custScaleY="107248">
        <dgm:presLayoutVars>
          <dgm:chMax val="0"/>
          <dgm:chPref val="0"/>
          <dgm:bulletEnabled val="1"/>
        </dgm:presLayoutVars>
      </dgm:prSet>
      <dgm:spPr/>
    </dgm:pt>
    <dgm:pt modelId="{4E45B307-401A-4737-AD6D-6C3B81B0959B}" type="pres">
      <dgm:prSet presAssocID="{9F68E4C5-474D-4335-AA07-A2B19BD6F06E}" presName="desTx" presStyleLbl="alignAccFollowNode1" presStyleIdx="0" presStyleCnt="2" custScaleY="98027">
        <dgm:presLayoutVars>
          <dgm:bulletEnabled val="1"/>
        </dgm:presLayoutVars>
      </dgm:prSet>
      <dgm:spPr/>
    </dgm:pt>
    <dgm:pt modelId="{FE87063F-8D65-44CC-AFD8-2831145535C4}" type="pres">
      <dgm:prSet presAssocID="{996D034A-BFEB-42BF-B1C4-CE06EB7E469A}" presName="space" presStyleCnt="0"/>
      <dgm:spPr/>
    </dgm:pt>
    <dgm:pt modelId="{BF16E10A-0310-4D0B-AA96-3A78DF413E54}" type="pres">
      <dgm:prSet presAssocID="{2A7A0103-C3BE-4E8A-82D5-E6D2E0F447A5}" presName="composite" presStyleCnt="0"/>
      <dgm:spPr/>
    </dgm:pt>
    <dgm:pt modelId="{BBAC10E6-ACC6-4FEF-922A-390DC76FC624}" type="pres">
      <dgm:prSet presAssocID="{2A7A0103-C3BE-4E8A-82D5-E6D2E0F447A5}" presName="parTx" presStyleLbl="alignNode1" presStyleIdx="1" presStyleCnt="2" custScaleX="108609">
        <dgm:presLayoutVars>
          <dgm:chMax val="0"/>
          <dgm:chPref val="0"/>
          <dgm:bulletEnabled val="1"/>
        </dgm:presLayoutVars>
      </dgm:prSet>
      <dgm:spPr/>
    </dgm:pt>
    <dgm:pt modelId="{97A7F774-AEFB-45CF-9362-747EB3D7D66C}" type="pres">
      <dgm:prSet presAssocID="{2A7A0103-C3BE-4E8A-82D5-E6D2E0F447A5}" presName="desTx" presStyleLbl="alignAccFollowNode1" presStyleIdx="1" presStyleCnt="2" custScaleX="108531">
        <dgm:presLayoutVars>
          <dgm:bulletEnabled val="1"/>
        </dgm:presLayoutVars>
      </dgm:prSet>
      <dgm:spPr/>
    </dgm:pt>
  </dgm:ptLst>
  <dgm:cxnLst>
    <dgm:cxn modelId="{FD11C903-B684-4D7D-9BB7-EBCA0D380DE0}" srcId="{9F68E4C5-474D-4335-AA07-A2B19BD6F06E}" destId="{2BF2E8E8-4BB2-4B87-8D4F-725F4BCB594F}" srcOrd="3" destOrd="0" parTransId="{53E9BA46-F7B5-4A0B-AD83-085E0F016389}" sibTransId="{C671903D-2972-4CE8-BDC4-2DDE686C726F}"/>
    <dgm:cxn modelId="{EB88C809-2870-4519-8FBA-7BFF177FF271}" srcId="{9F68E4C5-474D-4335-AA07-A2B19BD6F06E}" destId="{F140DB8E-4D5F-48EB-A78E-0C94A153FF4C}" srcOrd="2" destOrd="0" parTransId="{6B17494C-2432-4D31-B5AC-43ACCC066990}" sibTransId="{C0C97710-0E1D-404A-97BC-1C6DA790BBE0}"/>
    <dgm:cxn modelId="{3342A00C-5713-4E1E-A6E7-CBD3419A2B4F}" type="presOf" srcId="{9F68E4C5-474D-4335-AA07-A2B19BD6F06E}" destId="{F6237EAE-2F74-4F8D-A3C6-52D9373B5CD4}" srcOrd="0" destOrd="0" presId="urn:microsoft.com/office/officeart/2005/8/layout/hList1"/>
    <dgm:cxn modelId="{DB4FA423-77F1-4A9B-9B03-6821AD4E7CA5}" type="presOf" srcId="{56848309-01CE-4AB6-B705-F2C1B460A5F9}" destId="{4E45B307-401A-4737-AD6D-6C3B81B0959B}" srcOrd="0" destOrd="1" presId="urn:microsoft.com/office/officeart/2005/8/layout/hList1"/>
    <dgm:cxn modelId="{01DF1426-AA86-4EEB-BBB3-AE8E899015C9}" type="presOf" srcId="{DD82A3C7-C505-4FD0-BA9E-C60521A92086}" destId="{97A7F774-AEFB-45CF-9362-747EB3D7D66C}" srcOrd="0" destOrd="5" presId="urn:microsoft.com/office/officeart/2005/8/layout/hList1"/>
    <dgm:cxn modelId="{0E186427-A7E1-4568-9D96-D87FCB8C5C9D}" srcId="{2A7A0103-C3BE-4E8A-82D5-E6D2E0F447A5}" destId="{76F7A276-FEC5-4822-8ECB-42031A50441F}" srcOrd="1" destOrd="0" parTransId="{5F16E084-CDA6-4205-B82B-003B8BE44DD9}" sibTransId="{3F8601C1-D6CA-48C2-BA08-66BEB9249FA4}"/>
    <dgm:cxn modelId="{A85C7027-50AC-4FB4-BDDA-98A0065D68A8}" type="presOf" srcId="{2A7A0103-C3BE-4E8A-82D5-E6D2E0F447A5}" destId="{BBAC10E6-ACC6-4FEF-922A-390DC76FC624}" srcOrd="0" destOrd="0" presId="urn:microsoft.com/office/officeart/2005/8/layout/hList1"/>
    <dgm:cxn modelId="{210B3639-BCE4-40A1-907E-81E23209BE99}" type="presOf" srcId="{F2396FE7-E991-43E2-86E8-57D97567EFE4}" destId="{97A7F774-AEFB-45CF-9362-747EB3D7D66C}" srcOrd="0" destOrd="0" presId="urn:microsoft.com/office/officeart/2005/8/layout/hList1"/>
    <dgm:cxn modelId="{D55AF93C-AE75-409B-98AA-85228CC3129F}" type="presOf" srcId="{3FBE211E-C54E-4BC6-A91E-61FA582FF75A}" destId="{4E45B307-401A-4737-AD6D-6C3B81B0959B}" srcOrd="0" destOrd="0" presId="urn:microsoft.com/office/officeart/2005/8/layout/hList1"/>
    <dgm:cxn modelId="{B4FC003F-806D-4D8E-BE86-1CFF47420402}" type="presOf" srcId="{016A674D-2E6D-4342-9126-10C709CD9261}" destId="{165AB9EE-52B1-469F-B934-70CDA51062C9}" srcOrd="0" destOrd="0" presId="urn:microsoft.com/office/officeart/2005/8/layout/hList1"/>
    <dgm:cxn modelId="{99597C62-066E-4FED-96B1-3079FC767925}" srcId="{2A7A0103-C3BE-4E8A-82D5-E6D2E0F447A5}" destId="{546CF237-9B57-46BE-8CCB-84504520F43D}" srcOrd="4" destOrd="0" parTransId="{A9E40062-4449-4738-85CA-AC3BCB046064}" sibTransId="{3B2E04E1-3DDF-4146-A42F-6D5F886BFCA5}"/>
    <dgm:cxn modelId="{ACD25C63-BD06-4EC3-AFCA-C9A9E2236D8C}" type="presOf" srcId="{5725F5F5-4CB5-4ED9-AD3A-B08BD37F8F3D}" destId="{97A7F774-AEFB-45CF-9362-747EB3D7D66C}" srcOrd="0" destOrd="3" presId="urn:microsoft.com/office/officeart/2005/8/layout/hList1"/>
    <dgm:cxn modelId="{F585874C-6AD6-4803-872A-ED1298D03268}" type="presOf" srcId="{76F7A276-FEC5-4822-8ECB-42031A50441F}" destId="{97A7F774-AEFB-45CF-9362-747EB3D7D66C}" srcOrd="0" destOrd="1" presId="urn:microsoft.com/office/officeart/2005/8/layout/hList1"/>
    <dgm:cxn modelId="{DC889C75-D45F-4E2A-9814-EDF3920BA962}" type="presOf" srcId="{2BF2E8E8-4BB2-4B87-8D4F-725F4BCB594F}" destId="{4E45B307-401A-4737-AD6D-6C3B81B0959B}" srcOrd="0" destOrd="3" presId="urn:microsoft.com/office/officeart/2005/8/layout/hList1"/>
    <dgm:cxn modelId="{C2C59981-401C-4566-95F1-0BBD2B6BC5E3}" srcId="{016A674D-2E6D-4342-9126-10C709CD9261}" destId="{2A7A0103-C3BE-4E8A-82D5-E6D2E0F447A5}" srcOrd="1" destOrd="0" parTransId="{FF0DB550-9CBF-4B83-9E27-D9A7640A6896}" sibTransId="{EB661D8E-46FC-42A0-8195-D9C01A5E89EC}"/>
    <dgm:cxn modelId="{3A142D90-1B93-408B-B894-3027F0659553}" type="presOf" srcId="{F140DB8E-4D5F-48EB-A78E-0C94A153FF4C}" destId="{4E45B307-401A-4737-AD6D-6C3B81B0959B}" srcOrd="0" destOrd="2" presId="urn:microsoft.com/office/officeart/2005/8/layout/hList1"/>
    <dgm:cxn modelId="{7C2840AA-42BF-47AC-A4C0-76068A85BC72}" srcId="{2A7A0103-C3BE-4E8A-82D5-E6D2E0F447A5}" destId="{DD82A3C7-C505-4FD0-BA9E-C60521A92086}" srcOrd="5" destOrd="0" parTransId="{00BF48EA-A302-420F-846E-6365A960EDF7}" sibTransId="{167442F5-9DA8-4016-A26F-CF3475A39843}"/>
    <dgm:cxn modelId="{7A9598AB-7CD6-4140-BE7A-9DB60411EC3E}" srcId="{016A674D-2E6D-4342-9126-10C709CD9261}" destId="{9F68E4C5-474D-4335-AA07-A2B19BD6F06E}" srcOrd="0" destOrd="0" parTransId="{EA55DB91-A452-4EC0-8D4F-2D0AFA2BCD31}" sibTransId="{996D034A-BFEB-42BF-B1C4-CE06EB7E469A}"/>
    <dgm:cxn modelId="{7032F5AF-9F5A-48B6-A5C0-00677C6C6325}" srcId="{2A7A0103-C3BE-4E8A-82D5-E6D2E0F447A5}" destId="{F2396FE7-E991-43E2-86E8-57D97567EFE4}" srcOrd="0" destOrd="0" parTransId="{8012D59E-8F68-401A-AE46-CA37794549C6}" sibTransId="{8FD074C3-7FD5-434A-A37E-3551F102AABE}"/>
    <dgm:cxn modelId="{ABD3C6C7-C9CC-430E-AFC7-516E8970DF9C}" srcId="{2A7A0103-C3BE-4E8A-82D5-E6D2E0F447A5}" destId="{6B4832CD-8806-489E-9410-5FFFB09137ED}" srcOrd="2" destOrd="0" parTransId="{CC11C122-8432-4D38-AC72-0D8F333E747E}" sibTransId="{899201E3-FC07-4600-8735-7098EE0534F2}"/>
    <dgm:cxn modelId="{E89584C8-4E9D-413F-822B-89605D25725D}" srcId="{9F68E4C5-474D-4335-AA07-A2B19BD6F06E}" destId="{56848309-01CE-4AB6-B705-F2C1B460A5F9}" srcOrd="1" destOrd="0" parTransId="{FA5146A1-35E6-4179-B0B6-DCA55EB993F2}" sibTransId="{8A0D644B-E69F-4C16-B1DC-378532A647A4}"/>
    <dgm:cxn modelId="{C75C77E4-C9CF-4654-81AD-52924E6941FF}" srcId="{9F68E4C5-474D-4335-AA07-A2B19BD6F06E}" destId="{3FBE211E-C54E-4BC6-A91E-61FA582FF75A}" srcOrd="0" destOrd="0" parTransId="{F03276E8-CAC4-413B-8F62-251690CDA86C}" sibTransId="{7503C68A-F725-45C4-BB05-BFBE1D13C35A}"/>
    <dgm:cxn modelId="{6FAB81E4-77F4-4236-85B4-91C5038E8833}" type="presOf" srcId="{546CF237-9B57-46BE-8CCB-84504520F43D}" destId="{97A7F774-AEFB-45CF-9362-747EB3D7D66C}" srcOrd="0" destOrd="4" presId="urn:microsoft.com/office/officeart/2005/8/layout/hList1"/>
    <dgm:cxn modelId="{E21F4AE5-82C9-4E65-BCA3-2EA3B633D96B}" type="presOf" srcId="{6B4832CD-8806-489E-9410-5FFFB09137ED}" destId="{97A7F774-AEFB-45CF-9362-747EB3D7D66C}" srcOrd="0" destOrd="2" presId="urn:microsoft.com/office/officeart/2005/8/layout/hList1"/>
    <dgm:cxn modelId="{D606B7E7-26EC-415D-97F9-10CEB81603E9}" srcId="{2A7A0103-C3BE-4E8A-82D5-E6D2E0F447A5}" destId="{5725F5F5-4CB5-4ED9-AD3A-B08BD37F8F3D}" srcOrd="3" destOrd="0" parTransId="{FE0D135A-1575-44CD-B4D0-E12DB70E6074}" sibTransId="{4FDC8B07-8F0C-4E83-B9D7-A25BE44C2FB1}"/>
    <dgm:cxn modelId="{E8460F8D-EC56-4714-B2B1-EFD7F79EF6C9}" type="presParOf" srcId="{165AB9EE-52B1-469F-B934-70CDA51062C9}" destId="{04F5DC9E-8008-4186-BBE9-A32F9D9101D3}" srcOrd="0" destOrd="0" presId="urn:microsoft.com/office/officeart/2005/8/layout/hList1"/>
    <dgm:cxn modelId="{DD95E4E4-1947-4796-91FA-ADE49CD528BD}" type="presParOf" srcId="{04F5DC9E-8008-4186-BBE9-A32F9D9101D3}" destId="{F6237EAE-2F74-4F8D-A3C6-52D9373B5CD4}" srcOrd="0" destOrd="0" presId="urn:microsoft.com/office/officeart/2005/8/layout/hList1"/>
    <dgm:cxn modelId="{7D477AD8-9B46-440A-A46F-41170501D50C}" type="presParOf" srcId="{04F5DC9E-8008-4186-BBE9-A32F9D9101D3}" destId="{4E45B307-401A-4737-AD6D-6C3B81B0959B}" srcOrd="1" destOrd="0" presId="urn:microsoft.com/office/officeart/2005/8/layout/hList1"/>
    <dgm:cxn modelId="{7FD17BB7-1376-4F13-B862-0E2BD86D792A}" type="presParOf" srcId="{165AB9EE-52B1-469F-B934-70CDA51062C9}" destId="{FE87063F-8D65-44CC-AFD8-2831145535C4}" srcOrd="1" destOrd="0" presId="urn:microsoft.com/office/officeart/2005/8/layout/hList1"/>
    <dgm:cxn modelId="{B6338129-A9C7-4061-B12F-587DB0DE4601}" type="presParOf" srcId="{165AB9EE-52B1-469F-B934-70CDA51062C9}" destId="{BF16E10A-0310-4D0B-AA96-3A78DF413E54}" srcOrd="2" destOrd="0" presId="urn:microsoft.com/office/officeart/2005/8/layout/hList1"/>
    <dgm:cxn modelId="{39D18EEE-A2EF-4AA2-8FC9-CC037DCA4B68}" type="presParOf" srcId="{BF16E10A-0310-4D0B-AA96-3A78DF413E54}" destId="{BBAC10E6-ACC6-4FEF-922A-390DC76FC624}" srcOrd="0" destOrd="0" presId="urn:microsoft.com/office/officeart/2005/8/layout/hList1"/>
    <dgm:cxn modelId="{37409136-BC96-4E84-80E5-14A1B1FF989E}" type="presParOf" srcId="{BF16E10A-0310-4D0B-AA96-3A78DF413E54}" destId="{97A7F774-AEFB-45CF-9362-747EB3D7D66C}"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237EAE-2F74-4F8D-A3C6-52D9373B5CD4}">
      <dsp:nvSpPr>
        <dsp:cNvPr id="0" name=""/>
        <dsp:cNvSpPr/>
      </dsp:nvSpPr>
      <dsp:spPr>
        <a:xfrm>
          <a:off x="5935" y="94322"/>
          <a:ext cx="4906733" cy="679523"/>
        </a:xfrm>
        <a:prstGeom prst="rect">
          <a:avLst/>
        </a:prstGeom>
        <a:solidFill>
          <a:schemeClr val="accent5">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l-GR" sz="2200" kern="1200"/>
            <a:t>Στα θετικά:</a:t>
          </a:r>
          <a:endParaRPr lang="en-US" sz="2200" kern="1200"/>
        </a:p>
      </dsp:txBody>
      <dsp:txXfrm>
        <a:off x="5935" y="94322"/>
        <a:ext cx="4906733" cy="679523"/>
      </dsp:txXfrm>
    </dsp:sp>
    <dsp:sp modelId="{4E45B307-401A-4737-AD6D-6C3B81B0959B}">
      <dsp:nvSpPr>
        <dsp:cNvPr id="0" name=""/>
        <dsp:cNvSpPr/>
      </dsp:nvSpPr>
      <dsp:spPr>
        <a:xfrm>
          <a:off x="5935" y="794906"/>
          <a:ext cx="4906733" cy="4374443"/>
        </a:xfrm>
        <a:prstGeom prst="rect">
          <a:avLst/>
        </a:prstGeom>
        <a:solidFill>
          <a:schemeClr val="accent5">
            <a:tint val="40000"/>
            <a:alpha val="90000"/>
            <a:hueOff val="0"/>
            <a:satOff val="0"/>
            <a:lumOff val="0"/>
            <a:alphaOff val="0"/>
          </a:schemeClr>
        </a:solidFill>
        <a:ln w="15875"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l-GR" sz="2400" kern="1200" dirty="0"/>
            <a:t>Αυτόνομη ζήτηση λόγω υψηλού </a:t>
          </a:r>
          <a:r>
            <a:rPr lang="en-GB" sz="2400" kern="1200" dirty="0"/>
            <a:t>brand name</a:t>
          </a:r>
          <a:endParaRPr lang="en-US" sz="2400" kern="1200" dirty="0"/>
        </a:p>
        <a:p>
          <a:pPr marL="228600" lvl="1" indent="-228600" algn="l" defTabSz="1066800">
            <a:lnSpc>
              <a:spcPct val="90000"/>
            </a:lnSpc>
            <a:spcBef>
              <a:spcPct val="0"/>
            </a:spcBef>
            <a:spcAft>
              <a:spcPct val="15000"/>
            </a:spcAft>
            <a:buChar char="•"/>
          </a:pPr>
          <a:r>
            <a:rPr lang="el-GR" sz="2400" kern="1200" dirty="0"/>
            <a:t>Χαμηλότερη εξάρτηση από οργανωμένο τουρισμό </a:t>
          </a:r>
          <a:endParaRPr lang="en-US" sz="2400" kern="1200" dirty="0"/>
        </a:p>
        <a:p>
          <a:pPr marL="228600" lvl="1" indent="-228600" algn="l" defTabSz="1066800">
            <a:lnSpc>
              <a:spcPct val="90000"/>
            </a:lnSpc>
            <a:spcBef>
              <a:spcPct val="0"/>
            </a:spcBef>
            <a:spcAft>
              <a:spcPct val="15000"/>
            </a:spcAft>
            <a:buChar char="•"/>
          </a:pPr>
          <a:r>
            <a:rPr lang="el-GR" sz="2400" kern="1200" dirty="0"/>
            <a:t>Υψηλότερη κατά κεφαλή δαπάνη τουριστών</a:t>
          </a:r>
          <a:endParaRPr lang="en-US" sz="2400" kern="1200" dirty="0"/>
        </a:p>
        <a:p>
          <a:pPr marL="228600" lvl="1" indent="-228600" algn="l" defTabSz="1066800">
            <a:lnSpc>
              <a:spcPct val="90000"/>
            </a:lnSpc>
            <a:spcBef>
              <a:spcPct val="0"/>
            </a:spcBef>
            <a:spcAft>
              <a:spcPct val="15000"/>
            </a:spcAft>
            <a:buChar char="•"/>
          </a:pPr>
          <a:r>
            <a:rPr lang="el-GR" sz="2400" kern="1200" dirty="0"/>
            <a:t>Μικρότερες μονάδες από «ντόπιους», χαμηλότερου βαθμού πολυτέλειας (και επενδύσεων) με υψηλότερη κερδοφορία</a:t>
          </a:r>
          <a:endParaRPr lang="en-US" sz="2400" kern="1200" dirty="0"/>
        </a:p>
      </dsp:txBody>
      <dsp:txXfrm>
        <a:off x="5935" y="794906"/>
        <a:ext cx="4906733" cy="4374443"/>
      </dsp:txXfrm>
    </dsp:sp>
    <dsp:sp modelId="{BBAC10E6-ACC6-4FEF-922A-390DC76FC624}">
      <dsp:nvSpPr>
        <dsp:cNvPr id="0" name=""/>
        <dsp:cNvSpPr/>
      </dsp:nvSpPr>
      <dsp:spPr>
        <a:xfrm>
          <a:off x="5599610" y="83792"/>
          <a:ext cx="5329153" cy="633600"/>
        </a:xfrm>
        <a:prstGeom prst="rect">
          <a:avLst/>
        </a:prstGeom>
        <a:solidFill>
          <a:schemeClr val="accent5">
            <a:hueOff val="2127120"/>
            <a:satOff val="-23891"/>
            <a:lumOff val="-5098"/>
            <a:alphaOff val="0"/>
          </a:schemeClr>
        </a:solidFill>
        <a:ln w="15875" cap="flat" cmpd="sng" algn="ctr">
          <a:solidFill>
            <a:schemeClr val="accent5">
              <a:hueOff val="2127120"/>
              <a:satOff val="-23891"/>
              <a:lumOff val="-509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l-GR" sz="2200" kern="1200"/>
            <a:t>Στα αρνητικά:</a:t>
          </a:r>
          <a:endParaRPr lang="en-US" sz="2200" kern="1200"/>
        </a:p>
      </dsp:txBody>
      <dsp:txXfrm>
        <a:off x="5599610" y="83792"/>
        <a:ext cx="5329153" cy="633600"/>
      </dsp:txXfrm>
    </dsp:sp>
    <dsp:sp modelId="{97A7F774-AEFB-45CF-9362-747EB3D7D66C}">
      <dsp:nvSpPr>
        <dsp:cNvPr id="0" name=""/>
        <dsp:cNvSpPr/>
      </dsp:nvSpPr>
      <dsp:spPr>
        <a:xfrm>
          <a:off x="5601524" y="717392"/>
          <a:ext cx="5325326" cy="4462488"/>
        </a:xfrm>
        <a:prstGeom prst="rect">
          <a:avLst/>
        </a:prstGeom>
        <a:solidFill>
          <a:schemeClr val="accent5">
            <a:tint val="40000"/>
            <a:alpha val="90000"/>
            <a:hueOff val="2266664"/>
            <a:satOff val="-19882"/>
            <a:lumOff val="-1583"/>
            <a:alphaOff val="0"/>
          </a:schemeClr>
        </a:solidFill>
        <a:ln w="15875" cap="flat" cmpd="sng" algn="ctr">
          <a:solidFill>
            <a:schemeClr val="accent5">
              <a:tint val="40000"/>
              <a:alpha val="90000"/>
              <a:hueOff val="2266664"/>
              <a:satOff val="-19882"/>
              <a:lumOff val="-158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l-GR" sz="2200" kern="1200" dirty="0"/>
            <a:t>Μονοδιάστατο προϊόν ήλιου και θάλασσας</a:t>
          </a:r>
          <a:endParaRPr lang="en-US" sz="2200" kern="1200" dirty="0"/>
        </a:p>
        <a:p>
          <a:pPr marL="228600" lvl="1" indent="-228600" algn="l" defTabSz="977900">
            <a:lnSpc>
              <a:spcPct val="90000"/>
            </a:lnSpc>
            <a:spcBef>
              <a:spcPct val="0"/>
            </a:spcBef>
            <a:spcAft>
              <a:spcPct val="15000"/>
            </a:spcAft>
            <a:buChar char="•"/>
          </a:pPr>
          <a:r>
            <a:rPr lang="el-GR" sz="2200" kern="1200" dirty="0"/>
            <a:t>Υψηλή εποχικότητα</a:t>
          </a:r>
          <a:endParaRPr lang="en-US" sz="2200" kern="1200" dirty="0"/>
        </a:p>
        <a:p>
          <a:pPr marL="228600" lvl="1" indent="-228600" algn="l" defTabSz="977900">
            <a:lnSpc>
              <a:spcPct val="90000"/>
            </a:lnSpc>
            <a:spcBef>
              <a:spcPct val="0"/>
            </a:spcBef>
            <a:spcAft>
              <a:spcPct val="15000"/>
            </a:spcAft>
            <a:buChar char="•"/>
          </a:pPr>
          <a:r>
            <a:rPr lang="el-GR" sz="2200" kern="1200" dirty="0"/>
            <a:t>Χαμηλό επίπεδο εκπαίδευσης εργοδοτών και εργαζόμενων</a:t>
          </a:r>
          <a:endParaRPr lang="en-US" sz="2200" kern="1200" dirty="0"/>
        </a:p>
        <a:p>
          <a:pPr marL="228600" lvl="1" indent="-228600" algn="l" defTabSz="977900">
            <a:lnSpc>
              <a:spcPct val="90000"/>
            </a:lnSpc>
            <a:spcBef>
              <a:spcPct val="0"/>
            </a:spcBef>
            <a:spcAft>
              <a:spcPct val="15000"/>
            </a:spcAft>
            <a:buChar char="•"/>
          </a:pPr>
          <a:r>
            <a:rPr lang="el-GR" sz="2200" kern="1200" dirty="0"/>
            <a:t>Χαμηλό επίπεδο επαγγελματικότητας λόγω υψηλής προσωρινότητας &amp; κακών συνθηκών εργασίας</a:t>
          </a:r>
          <a:endParaRPr lang="en-US" sz="2200" kern="1200" dirty="0"/>
        </a:p>
        <a:p>
          <a:pPr marL="228600" lvl="1" indent="-228600" algn="l" defTabSz="977900">
            <a:lnSpc>
              <a:spcPct val="90000"/>
            </a:lnSpc>
            <a:spcBef>
              <a:spcPct val="0"/>
            </a:spcBef>
            <a:spcAft>
              <a:spcPct val="15000"/>
            </a:spcAft>
            <a:buChar char="•"/>
          </a:pPr>
          <a:r>
            <a:rPr lang="el-GR" sz="2200" kern="1200" dirty="0"/>
            <a:t>Εντονότερη εμφάνιση ορίων λόγω </a:t>
          </a:r>
          <a:r>
            <a:rPr lang="el-GR" sz="2200" kern="1200" dirty="0" err="1"/>
            <a:t>νησιωτικότητας</a:t>
          </a:r>
          <a:endParaRPr lang="en-US" sz="2200" kern="1200" dirty="0"/>
        </a:p>
        <a:p>
          <a:pPr marL="228600" lvl="1" indent="-228600" algn="l" defTabSz="977900">
            <a:lnSpc>
              <a:spcPct val="90000"/>
            </a:lnSpc>
            <a:spcBef>
              <a:spcPct val="0"/>
            </a:spcBef>
            <a:spcAft>
              <a:spcPct val="15000"/>
            </a:spcAft>
            <a:buChar char="•"/>
          </a:pPr>
          <a:r>
            <a:rPr lang="el-GR" sz="2200" kern="1200" dirty="0"/>
            <a:t>Ανύπαρκτος σχεδιασμός &amp; διαχείρισης προορισμών</a:t>
          </a:r>
          <a:endParaRPr lang="en-US" sz="2200" kern="1200" dirty="0"/>
        </a:p>
      </dsp:txBody>
      <dsp:txXfrm>
        <a:off x="5601524" y="717392"/>
        <a:ext cx="5325326" cy="4462488"/>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5DF29873-3587-4316-9229-961870646E42}" type="datetimeFigureOut">
              <a:rPr lang="el-GR" smtClean="0"/>
              <a:t>31/3/2022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24067A5-A120-4F08-97E8-C6BF981846B0}"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3774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5DF29873-3587-4316-9229-961870646E42}" type="datetimeFigureOut">
              <a:rPr lang="el-GR" smtClean="0"/>
              <a:t>31/3/2022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24067A5-A120-4F08-97E8-C6BF981846B0}" type="slidenum">
              <a:rPr lang="el-GR" smtClean="0"/>
              <a:t>‹#›</a:t>
            </a:fld>
            <a:endParaRPr lang="el-GR"/>
          </a:p>
        </p:txBody>
      </p:sp>
    </p:spTree>
    <p:extLst>
      <p:ext uri="{BB962C8B-B14F-4D97-AF65-F5344CB8AC3E}">
        <p14:creationId xmlns:p14="http://schemas.microsoft.com/office/powerpoint/2010/main" val="708892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5DF29873-3587-4316-9229-961870646E42}" type="datetimeFigureOut">
              <a:rPr lang="el-GR" smtClean="0"/>
              <a:t>31/3/2022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24067A5-A120-4F08-97E8-C6BF981846B0}" type="slidenum">
              <a:rPr lang="el-GR" smtClean="0"/>
              <a:t>‹#›</a:t>
            </a:fld>
            <a:endParaRPr lang="el-GR"/>
          </a:p>
        </p:txBody>
      </p:sp>
    </p:spTree>
    <p:extLst>
      <p:ext uri="{BB962C8B-B14F-4D97-AF65-F5344CB8AC3E}">
        <p14:creationId xmlns:p14="http://schemas.microsoft.com/office/powerpoint/2010/main" val="1285681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5DF29873-3587-4316-9229-961870646E42}" type="datetimeFigureOut">
              <a:rPr lang="el-GR" smtClean="0"/>
              <a:t>31/3/2022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24067A5-A120-4F08-97E8-C6BF981846B0}" type="slidenum">
              <a:rPr lang="el-GR" smtClean="0"/>
              <a:t>‹#›</a:t>
            </a:fld>
            <a:endParaRPr lang="el-GR"/>
          </a:p>
        </p:txBody>
      </p:sp>
    </p:spTree>
    <p:extLst>
      <p:ext uri="{BB962C8B-B14F-4D97-AF65-F5344CB8AC3E}">
        <p14:creationId xmlns:p14="http://schemas.microsoft.com/office/powerpoint/2010/main" val="715594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5DF29873-3587-4316-9229-961870646E42}" type="datetimeFigureOut">
              <a:rPr lang="el-GR" smtClean="0"/>
              <a:t>31/3/2022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24067A5-A120-4F08-97E8-C6BF981846B0}"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00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5DF29873-3587-4316-9229-961870646E42}" type="datetimeFigureOut">
              <a:rPr lang="el-GR" smtClean="0"/>
              <a:t>31/3/2022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24067A5-A120-4F08-97E8-C6BF981846B0}" type="slidenum">
              <a:rPr lang="el-GR" smtClean="0"/>
              <a:t>‹#›</a:t>
            </a:fld>
            <a:endParaRPr lang="el-GR"/>
          </a:p>
        </p:txBody>
      </p:sp>
    </p:spTree>
    <p:extLst>
      <p:ext uri="{BB962C8B-B14F-4D97-AF65-F5344CB8AC3E}">
        <p14:creationId xmlns:p14="http://schemas.microsoft.com/office/powerpoint/2010/main" val="1199868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09728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21792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5DF29873-3587-4316-9229-961870646E42}" type="datetimeFigureOut">
              <a:rPr lang="el-GR" smtClean="0"/>
              <a:t>31/3/2022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124067A5-A120-4F08-97E8-C6BF981846B0}" type="slidenum">
              <a:rPr lang="el-GR" smtClean="0"/>
              <a:t>‹#›</a:t>
            </a:fld>
            <a:endParaRPr lang="el-GR"/>
          </a:p>
        </p:txBody>
      </p:sp>
    </p:spTree>
    <p:extLst>
      <p:ext uri="{BB962C8B-B14F-4D97-AF65-F5344CB8AC3E}">
        <p14:creationId xmlns:p14="http://schemas.microsoft.com/office/powerpoint/2010/main" val="2276914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5DF29873-3587-4316-9229-961870646E42}" type="datetimeFigureOut">
              <a:rPr lang="el-GR" smtClean="0"/>
              <a:t>31/3/2022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124067A5-A120-4F08-97E8-C6BF981846B0}" type="slidenum">
              <a:rPr lang="el-GR" smtClean="0"/>
              <a:t>‹#›</a:t>
            </a:fld>
            <a:endParaRPr lang="el-GR"/>
          </a:p>
        </p:txBody>
      </p:sp>
    </p:spTree>
    <p:extLst>
      <p:ext uri="{BB962C8B-B14F-4D97-AF65-F5344CB8AC3E}">
        <p14:creationId xmlns:p14="http://schemas.microsoft.com/office/powerpoint/2010/main" val="3384690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DF29873-3587-4316-9229-961870646E42}" type="datetimeFigureOut">
              <a:rPr lang="el-GR" smtClean="0"/>
              <a:t>31/3/2022</a:t>
            </a:fld>
            <a:endParaRPr lang="el-G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l-GR"/>
          </a:p>
        </p:txBody>
      </p:sp>
      <p:sp>
        <p:nvSpPr>
          <p:cNvPr id="9" name="Slide Number Placeholder 8"/>
          <p:cNvSpPr>
            <a:spLocks noGrp="1"/>
          </p:cNvSpPr>
          <p:nvPr>
            <p:ph type="sldNum" sz="quarter" idx="12"/>
          </p:nvPr>
        </p:nvSpPr>
        <p:spPr/>
        <p:txBody>
          <a:bodyPr/>
          <a:lstStyle/>
          <a:p>
            <a:fld id="{124067A5-A120-4F08-97E8-C6BF981846B0}" type="slidenum">
              <a:rPr lang="el-GR" smtClean="0"/>
              <a:t>‹#›</a:t>
            </a:fld>
            <a:endParaRPr lang="el-GR"/>
          </a:p>
        </p:txBody>
      </p:sp>
    </p:spTree>
    <p:extLst>
      <p:ext uri="{BB962C8B-B14F-4D97-AF65-F5344CB8AC3E}">
        <p14:creationId xmlns:p14="http://schemas.microsoft.com/office/powerpoint/2010/main" val="1450183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DF29873-3587-4316-9229-961870646E42}" type="datetimeFigureOut">
              <a:rPr lang="el-GR" smtClean="0"/>
              <a:t>31/3/2022</a:t>
            </a:fld>
            <a:endParaRPr lang="el-G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l-G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24067A5-A120-4F08-97E8-C6BF981846B0}" type="slidenum">
              <a:rPr lang="el-GR" smtClean="0"/>
              <a:t>‹#›</a:t>
            </a:fld>
            <a:endParaRPr lang="el-GR"/>
          </a:p>
        </p:txBody>
      </p:sp>
    </p:spTree>
    <p:extLst>
      <p:ext uri="{BB962C8B-B14F-4D97-AF65-F5344CB8AC3E}">
        <p14:creationId xmlns:p14="http://schemas.microsoft.com/office/powerpoint/2010/main" val="1761432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5DF29873-3587-4316-9229-961870646E42}" type="datetimeFigureOut">
              <a:rPr lang="el-GR" smtClean="0"/>
              <a:t>31/3/2022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24067A5-A120-4F08-97E8-C6BF981846B0}" type="slidenum">
              <a:rPr lang="el-GR" smtClean="0"/>
              <a:t>‹#›</a:t>
            </a:fld>
            <a:endParaRPr lang="el-GR"/>
          </a:p>
        </p:txBody>
      </p:sp>
    </p:spTree>
    <p:extLst>
      <p:ext uri="{BB962C8B-B14F-4D97-AF65-F5344CB8AC3E}">
        <p14:creationId xmlns:p14="http://schemas.microsoft.com/office/powerpoint/2010/main" val="3370536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F29873-3587-4316-9229-961870646E42}" type="datetimeFigureOut">
              <a:rPr lang="el-GR" smtClean="0"/>
              <a:t>31/3/2022</a:t>
            </a:fld>
            <a:endParaRPr lang="el-G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l-G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24067A5-A120-4F08-97E8-C6BF981846B0}" type="slidenum">
              <a:rPr lang="el-GR" smtClean="0"/>
              <a:t>‹#›</a:t>
            </a:fld>
            <a:endParaRPr lang="el-G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4003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6.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EC66E2D-5B3A-4DAF-83C6-73D2F5BE9103}"/>
              </a:ext>
            </a:extLst>
          </p:cNvPr>
          <p:cNvSpPr>
            <a:spLocks noGrp="1"/>
          </p:cNvSpPr>
          <p:nvPr>
            <p:ph type="ctrTitle"/>
          </p:nvPr>
        </p:nvSpPr>
        <p:spPr>
          <a:xfrm>
            <a:off x="1123356" y="1188637"/>
            <a:ext cx="10030419" cy="1597228"/>
          </a:xfrm>
        </p:spPr>
        <p:txBody>
          <a:bodyPr vert="horz" lIns="91440" tIns="45720" rIns="91440" bIns="45720" rtlCol="0" anchor="ctr">
            <a:normAutofit fontScale="90000"/>
          </a:bodyPr>
          <a:lstStyle/>
          <a:p>
            <a:pPr algn="ctr"/>
            <a:r>
              <a:rPr lang="en-US" sz="4200" b="1" dirty="0"/>
              <a:t>Από </a:t>
            </a:r>
            <a:r>
              <a:rPr lang="en-US" sz="4200" b="1" dirty="0" err="1"/>
              <a:t>τον</a:t>
            </a:r>
            <a:r>
              <a:rPr lang="en-US" sz="4200" b="1" dirty="0"/>
              <a:t> </a:t>
            </a:r>
            <a:r>
              <a:rPr lang="en-US" sz="4200" b="1" dirty="0" err="1"/>
              <a:t>τουρισμό</a:t>
            </a:r>
            <a:r>
              <a:rPr lang="en-US" sz="4200" b="1" dirty="0"/>
              <a:t> </a:t>
            </a:r>
            <a:r>
              <a:rPr lang="en-US" sz="4200" b="1" dirty="0" err="1"/>
              <a:t>των</a:t>
            </a:r>
            <a:r>
              <a:rPr lang="en-US" sz="4200" b="1" dirty="0"/>
              <a:t> 3S και </a:t>
            </a:r>
            <a:r>
              <a:rPr lang="en-US" sz="4200" b="1" dirty="0" err="1"/>
              <a:t>του</a:t>
            </a:r>
            <a:r>
              <a:rPr lang="en-US" sz="4200" b="1" dirty="0"/>
              <a:t> real estate </a:t>
            </a:r>
            <a:r>
              <a:rPr lang="en-US" sz="4200" b="1" dirty="0" err="1"/>
              <a:t>στον</a:t>
            </a:r>
            <a:r>
              <a:rPr lang="en-US" sz="4200" b="1" dirty="0"/>
              <a:t> </a:t>
            </a:r>
            <a:r>
              <a:rPr lang="en-US" sz="4200" b="1" dirty="0" err="1"/>
              <a:t>τουρισμό</a:t>
            </a:r>
            <a:r>
              <a:rPr lang="en-US" sz="4200" b="1" dirty="0"/>
              <a:t> </a:t>
            </a:r>
            <a:r>
              <a:rPr lang="en-US" sz="4200" b="1" dirty="0" err="1"/>
              <a:t>της</a:t>
            </a:r>
            <a:r>
              <a:rPr lang="en-US" sz="4200" b="1" dirty="0"/>
              <a:t> </a:t>
            </a:r>
            <a:r>
              <a:rPr lang="en-US" sz="4200" b="1" dirty="0" err="1"/>
              <a:t>ευζωί</a:t>
            </a:r>
            <a:r>
              <a:rPr lang="en-US" sz="4200" b="1" dirty="0"/>
              <a:t>ας </a:t>
            </a:r>
            <a:r>
              <a:rPr lang="el-GR" sz="4200" b="1" dirty="0"/>
              <a:t>με επίκεντρο τον άνθρωπο και </a:t>
            </a:r>
            <a:r>
              <a:rPr lang="en-US" sz="4200" b="1" dirty="0"/>
              <a:t>και </a:t>
            </a:r>
            <a:r>
              <a:rPr lang="en-US" sz="4200" b="1" dirty="0" err="1"/>
              <a:t>τη</a:t>
            </a:r>
            <a:r>
              <a:rPr lang="en-US" sz="4200" b="1" dirty="0"/>
              <a:t> </a:t>
            </a:r>
            <a:r>
              <a:rPr lang="en-US" sz="4200" b="1" dirty="0" err="1"/>
              <a:t>γνώση</a:t>
            </a:r>
            <a:endParaRPr lang="en-US" sz="4200" b="1" dirty="0"/>
          </a:p>
        </p:txBody>
      </p:sp>
      <p:sp>
        <p:nvSpPr>
          <p:cNvPr id="3" name="Υπότιτλος 2">
            <a:extLst>
              <a:ext uri="{FF2B5EF4-FFF2-40B4-BE49-F238E27FC236}">
                <a16:creationId xmlns:a16="http://schemas.microsoft.com/office/drawing/2014/main" id="{7BE6407F-2349-4CE3-BC47-AB073113AFA1}"/>
              </a:ext>
            </a:extLst>
          </p:cNvPr>
          <p:cNvSpPr>
            <a:spLocks noGrp="1"/>
          </p:cNvSpPr>
          <p:nvPr>
            <p:ph type="subTitle" idx="1"/>
          </p:nvPr>
        </p:nvSpPr>
        <p:spPr>
          <a:xfrm>
            <a:off x="5255260" y="2998278"/>
            <a:ext cx="5984240" cy="2728198"/>
          </a:xfrm>
        </p:spPr>
        <p:txBody>
          <a:bodyPr vert="horz" lIns="91440" tIns="45720" rIns="91440" bIns="45720" rtlCol="0" anchor="t">
            <a:normAutofit/>
          </a:bodyPr>
          <a:lstStyle/>
          <a:p>
            <a:pPr indent="-228600" algn="l">
              <a:buFont typeface="Arial" panose="020B0604020202020204" pitchFamily="34" charset="0"/>
              <a:buChar char="•"/>
            </a:pPr>
            <a:endParaRPr lang="en-US" sz="2000" dirty="0"/>
          </a:p>
          <a:p>
            <a:pPr algn="l"/>
            <a:r>
              <a:rPr lang="en-US" sz="2800" b="1" dirty="0" err="1"/>
              <a:t>Γι</a:t>
            </a:r>
            <a:r>
              <a:rPr lang="el-GR" sz="2800" b="1" dirty="0"/>
              <a:t>Α</a:t>
            </a:r>
            <a:r>
              <a:rPr lang="en-US" sz="2800" b="1" dirty="0" err="1"/>
              <a:t>ννης</a:t>
            </a:r>
            <a:r>
              <a:rPr lang="en-US" sz="2800" b="1" dirty="0"/>
              <a:t> Σπ</a:t>
            </a:r>
            <a:r>
              <a:rPr lang="en-US" sz="2800" b="1" dirty="0" err="1"/>
              <a:t>ιλ</a:t>
            </a:r>
            <a:r>
              <a:rPr lang="el-GR" sz="2800" b="1" dirty="0"/>
              <a:t>Α</a:t>
            </a:r>
            <a:r>
              <a:rPr lang="en-US" sz="2800" b="1" dirty="0" err="1"/>
              <a:t>νης</a:t>
            </a:r>
            <a:endParaRPr lang="en-US" sz="2800" b="1" dirty="0"/>
          </a:p>
          <a:p>
            <a:pPr algn="l"/>
            <a:r>
              <a:rPr lang="en-US" dirty="0"/>
              <a:t>Κα</a:t>
            </a:r>
            <a:r>
              <a:rPr lang="en-US" dirty="0" err="1"/>
              <a:t>θηγητ</a:t>
            </a:r>
            <a:r>
              <a:rPr lang="el-GR" dirty="0"/>
              <a:t>Η</a:t>
            </a:r>
            <a:r>
              <a:rPr lang="en-US" dirty="0"/>
              <a:t>ς Πα</a:t>
            </a:r>
            <a:r>
              <a:rPr lang="en-US" dirty="0" err="1"/>
              <a:t>νε</a:t>
            </a:r>
            <a:r>
              <a:rPr lang="en-US" dirty="0"/>
              <a:t>πιστημ</a:t>
            </a:r>
            <a:r>
              <a:rPr lang="el-GR" dirty="0"/>
              <a:t>Ι</a:t>
            </a:r>
            <a:r>
              <a:rPr lang="en-US" dirty="0" err="1"/>
              <a:t>ου</a:t>
            </a:r>
            <a:r>
              <a:rPr lang="en-US" dirty="0"/>
              <a:t> </a:t>
            </a:r>
            <a:r>
              <a:rPr lang="en-US" dirty="0" err="1"/>
              <a:t>Αιγ</a:t>
            </a:r>
            <a:r>
              <a:rPr lang="el-GR" dirty="0"/>
              <a:t>ΑΙ</a:t>
            </a:r>
            <a:r>
              <a:rPr lang="en-US" dirty="0" err="1"/>
              <a:t>ου</a:t>
            </a:r>
            <a:endParaRPr lang="en-US" dirty="0"/>
          </a:p>
          <a:p>
            <a:pPr algn="l"/>
            <a:r>
              <a:rPr lang="en-US" dirty="0" err="1"/>
              <a:t>Διευθυντής</a:t>
            </a:r>
            <a:r>
              <a:rPr lang="en-US" dirty="0"/>
              <a:t> Παρα</a:t>
            </a:r>
            <a:r>
              <a:rPr lang="en-US" dirty="0" err="1"/>
              <a:t>τηρητηρ</a:t>
            </a:r>
            <a:r>
              <a:rPr lang="el-GR" dirty="0"/>
              <a:t>Ι</a:t>
            </a:r>
            <a:r>
              <a:rPr lang="en-US" dirty="0" err="1"/>
              <a:t>ου</a:t>
            </a:r>
            <a:r>
              <a:rPr lang="en-US" dirty="0"/>
              <a:t> </a:t>
            </a:r>
            <a:r>
              <a:rPr lang="en-US" dirty="0" err="1"/>
              <a:t>Βιώσιμου</a:t>
            </a:r>
            <a:r>
              <a:rPr lang="en-US" dirty="0"/>
              <a:t> </a:t>
            </a:r>
            <a:r>
              <a:rPr lang="en-US" dirty="0" err="1"/>
              <a:t>Τουρισμο</a:t>
            </a:r>
            <a:r>
              <a:rPr lang="el-GR" dirty="0"/>
              <a:t>Υ</a:t>
            </a:r>
            <a:r>
              <a:rPr lang="en-US" dirty="0"/>
              <a:t> </a:t>
            </a:r>
            <a:r>
              <a:rPr lang="en-US" dirty="0" err="1"/>
              <a:t>Αιγ</a:t>
            </a:r>
            <a:r>
              <a:rPr lang="en-US" dirty="0"/>
              <a:t>α</a:t>
            </a:r>
            <a:r>
              <a:rPr lang="el-GR" dirty="0"/>
              <a:t>Ι</a:t>
            </a:r>
            <a:r>
              <a:rPr lang="en-US" dirty="0" err="1"/>
              <a:t>ου</a:t>
            </a:r>
            <a:endParaRPr lang="en-US" dirty="0"/>
          </a:p>
        </p:txBody>
      </p:sp>
      <p:pic>
        <p:nvPicPr>
          <p:cNvPr id="8" name="Εικόνα 7">
            <a:extLst>
              <a:ext uri="{FF2B5EF4-FFF2-40B4-BE49-F238E27FC236}">
                <a16:creationId xmlns:a16="http://schemas.microsoft.com/office/drawing/2014/main" id="{3D485B31-5816-40B6-BA94-EA4485D8E499}"/>
              </a:ext>
            </a:extLst>
          </p:cNvPr>
          <p:cNvPicPr>
            <a:picLocks noChangeAspect="1"/>
          </p:cNvPicPr>
          <p:nvPr/>
        </p:nvPicPr>
        <p:blipFill rotWithShape="1">
          <a:blip r:embed="rId2">
            <a:extLst>
              <a:ext uri="{28A0092B-C50C-407E-A947-70E740481C1C}">
                <a14:useLocalDpi xmlns:a14="http://schemas.microsoft.com/office/drawing/2010/main" val="0"/>
              </a:ext>
            </a:extLst>
          </a:blip>
          <a:srcRect t="66"/>
          <a:stretch/>
        </p:blipFill>
        <p:spPr>
          <a:xfrm>
            <a:off x="1123357" y="3018327"/>
            <a:ext cx="3533985" cy="2728198"/>
          </a:xfrm>
          <a:prstGeom prst="rect">
            <a:avLst/>
          </a:prstGeom>
        </p:spPr>
      </p:pic>
    </p:spTree>
    <p:extLst>
      <p:ext uri="{BB962C8B-B14F-4D97-AF65-F5344CB8AC3E}">
        <p14:creationId xmlns:p14="http://schemas.microsoft.com/office/powerpoint/2010/main" val="2127343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0008A5-DB0C-47ED-8B4C-C8BDEF0809B2}"/>
              </a:ext>
            </a:extLst>
          </p:cNvPr>
          <p:cNvSpPr>
            <a:spLocks noGrp="1"/>
          </p:cNvSpPr>
          <p:nvPr>
            <p:ph type="title"/>
          </p:nvPr>
        </p:nvSpPr>
        <p:spPr>
          <a:xfrm>
            <a:off x="254000" y="247650"/>
            <a:ext cx="8890000" cy="1000125"/>
          </a:xfrm>
        </p:spPr>
        <p:txBody>
          <a:bodyPr>
            <a:noAutofit/>
          </a:bodyPr>
          <a:lstStyle/>
          <a:p>
            <a:r>
              <a:rPr lang="el-GR" sz="4000" b="1" dirty="0"/>
              <a:t>Ποια τα κρίσιμα θέματα που απαιτούν πολιτικές; (4)</a:t>
            </a:r>
            <a:endParaRPr lang="el-GR" sz="4000" dirty="0"/>
          </a:p>
        </p:txBody>
      </p:sp>
      <p:sp>
        <p:nvSpPr>
          <p:cNvPr id="3" name="Θέση περιεχομένου 2">
            <a:extLst>
              <a:ext uri="{FF2B5EF4-FFF2-40B4-BE49-F238E27FC236}">
                <a16:creationId xmlns:a16="http://schemas.microsoft.com/office/drawing/2014/main" id="{D8CA725A-39A4-4C78-9874-4F9648F5998A}"/>
              </a:ext>
            </a:extLst>
          </p:cNvPr>
          <p:cNvSpPr>
            <a:spLocks noGrp="1"/>
          </p:cNvSpPr>
          <p:nvPr>
            <p:ph idx="1"/>
          </p:nvPr>
        </p:nvSpPr>
        <p:spPr>
          <a:xfrm>
            <a:off x="375920" y="1514475"/>
            <a:ext cx="10154871" cy="5180965"/>
          </a:xfrm>
        </p:spPr>
        <p:txBody>
          <a:bodyPr anchor="ctr">
            <a:normAutofit/>
          </a:bodyPr>
          <a:lstStyle/>
          <a:p>
            <a:pPr marL="0" indent="0">
              <a:buNone/>
            </a:pPr>
            <a:r>
              <a:rPr lang="el-GR" sz="2800" dirty="0"/>
              <a:t>Οι </a:t>
            </a:r>
            <a:r>
              <a:rPr lang="el-GR" sz="2800" b="1" dirty="0"/>
              <a:t>εξωτερικοί κίνδυνοι </a:t>
            </a:r>
            <a:r>
              <a:rPr lang="el-GR" sz="2800" dirty="0"/>
              <a:t>που πρέπει να ληφθούν υπόψη για υιοθέτηση πολιτικών προσαρμογής:</a:t>
            </a:r>
          </a:p>
          <a:p>
            <a:pPr>
              <a:buFont typeface="Wingdings" panose="05000000000000000000" pitchFamily="2" charset="2"/>
              <a:buChar char="Ø"/>
            </a:pPr>
            <a:r>
              <a:rPr lang="el-GR" dirty="0"/>
              <a:t> </a:t>
            </a:r>
            <a:r>
              <a:rPr lang="el-GR" sz="2400" b="1" i="1" dirty="0"/>
              <a:t>Κλιματική αλλαγή </a:t>
            </a:r>
            <a:r>
              <a:rPr lang="el-GR" sz="2400" dirty="0"/>
              <a:t>που θα αλλάξει τη </a:t>
            </a:r>
            <a:r>
              <a:rPr lang="el-GR" sz="2400" dirty="0" err="1"/>
              <a:t>χωρο</a:t>
            </a:r>
            <a:r>
              <a:rPr lang="el-GR" sz="2400" dirty="0"/>
              <a:t>-χρονική κατανομή των τουριστικών ροών στο άμεσο μέλλον</a:t>
            </a:r>
          </a:p>
          <a:p>
            <a:pPr>
              <a:buFont typeface="Wingdings" panose="05000000000000000000" pitchFamily="2" charset="2"/>
              <a:buChar char="Ø"/>
            </a:pPr>
            <a:r>
              <a:rPr lang="el-GR" sz="2400" dirty="0"/>
              <a:t> </a:t>
            </a:r>
            <a:r>
              <a:rPr lang="el-GR" sz="2400" b="1" i="1" dirty="0"/>
              <a:t>Πανδημία</a:t>
            </a:r>
            <a:r>
              <a:rPr lang="el-GR" sz="2400" dirty="0"/>
              <a:t> που θα αλλάξει τον τόπο διακοπών και τη συμπεριφορά των καταναλωτών και τις απαιτήσεις τους από τους προορισμούς</a:t>
            </a:r>
          </a:p>
          <a:p>
            <a:pPr>
              <a:buFont typeface="Wingdings" panose="05000000000000000000" pitchFamily="2" charset="2"/>
              <a:buChar char="Ø"/>
            </a:pPr>
            <a:r>
              <a:rPr lang="el-GR" sz="2400" dirty="0"/>
              <a:t> </a:t>
            </a:r>
            <a:r>
              <a:rPr lang="el-GR" sz="2400" b="1" i="1" dirty="0"/>
              <a:t>Εντεινόμενος ανταγωνισμός </a:t>
            </a:r>
            <a:r>
              <a:rPr lang="el-GR" sz="2400" dirty="0"/>
              <a:t>κυρίως από τη πλευρά χωρών με χαμηλό κόστος παραγωγής που ειδικεύεται στον τουρισμό ήλιου και θάλασσας</a:t>
            </a:r>
          </a:p>
          <a:p>
            <a:pPr>
              <a:buFont typeface="Wingdings" panose="05000000000000000000" pitchFamily="2" charset="2"/>
              <a:buChar char="Ø"/>
            </a:pPr>
            <a:r>
              <a:rPr lang="el-GR" sz="2400" dirty="0"/>
              <a:t> Εντεινόμενες αλλαγές στην </a:t>
            </a:r>
            <a:r>
              <a:rPr lang="el-GR" sz="2400" b="1" i="1" dirty="0"/>
              <a:t>οργάνωση των αγορών</a:t>
            </a:r>
          </a:p>
          <a:p>
            <a:pPr>
              <a:buFontTx/>
              <a:buChar char="-"/>
            </a:pPr>
            <a:endParaRPr lang="el-GR" sz="1700" dirty="0"/>
          </a:p>
        </p:txBody>
      </p:sp>
      <p:pic>
        <p:nvPicPr>
          <p:cNvPr id="4" name="Εικόνα 3">
            <a:extLst>
              <a:ext uri="{FF2B5EF4-FFF2-40B4-BE49-F238E27FC236}">
                <a16:creationId xmlns:a16="http://schemas.microsoft.com/office/drawing/2014/main" id="{417FF3BC-AA04-44B7-B878-F6A506C12FF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39325" y="421696"/>
            <a:ext cx="1972580" cy="1092779"/>
          </a:xfrm>
          <a:prstGeom prst="rect">
            <a:avLst/>
          </a:prstGeom>
        </p:spPr>
      </p:pic>
    </p:spTree>
    <p:extLst>
      <p:ext uri="{BB962C8B-B14F-4D97-AF65-F5344CB8AC3E}">
        <p14:creationId xmlns:p14="http://schemas.microsoft.com/office/powerpoint/2010/main" val="1873171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8B2A72D-3585-4560-AA2E-45464AB40C77}"/>
              </a:ext>
            </a:extLst>
          </p:cNvPr>
          <p:cNvSpPr>
            <a:spLocks noGrp="1"/>
          </p:cNvSpPr>
          <p:nvPr>
            <p:ph type="title"/>
          </p:nvPr>
        </p:nvSpPr>
        <p:spPr>
          <a:xfrm>
            <a:off x="2966720" y="365125"/>
            <a:ext cx="8387080" cy="1325563"/>
          </a:xfrm>
        </p:spPr>
        <p:txBody>
          <a:bodyPr>
            <a:normAutofit/>
          </a:bodyPr>
          <a:lstStyle/>
          <a:p>
            <a:pPr algn="ctr"/>
            <a:r>
              <a:rPr lang="el-GR" sz="4000" b="1" dirty="0" err="1"/>
              <a:t>Οραμα</a:t>
            </a:r>
            <a:r>
              <a:rPr lang="el-GR" sz="4000" b="1" dirty="0"/>
              <a:t> και στρατηγικοί στόχοι (1)</a:t>
            </a:r>
            <a:endParaRPr lang="el-GR" sz="4000" dirty="0"/>
          </a:p>
        </p:txBody>
      </p:sp>
      <p:sp>
        <p:nvSpPr>
          <p:cNvPr id="3" name="Θέση περιεχομένου 2">
            <a:extLst>
              <a:ext uri="{FF2B5EF4-FFF2-40B4-BE49-F238E27FC236}">
                <a16:creationId xmlns:a16="http://schemas.microsoft.com/office/drawing/2014/main" id="{00F502FE-E0A8-45A2-93FF-120ADBF96D82}"/>
              </a:ext>
            </a:extLst>
          </p:cNvPr>
          <p:cNvSpPr>
            <a:spLocks noGrp="1"/>
          </p:cNvSpPr>
          <p:nvPr>
            <p:ph idx="1"/>
          </p:nvPr>
        </p:nvSpPr>
        <p:spPr>
          <a:xfrm>
            <a:off x="466725" y="1790700"/>
            <a:ext cx="11334749" cy="4791075"/>
          </a:xfrm>
        </p:spPr>
        <p:txBody>
          <a:bodyPr>
            <a:normAutofit lnSpcReduction="10000"/>
          </a:bodyPr>
          <a:lstStyle/>
          <a:p>
            <a:pPr marL="0" indent="0">
              <a:buNone/>
            </a:pPr>
            <a:r>
              <a:rPr lang="el-GR" dirty="0"/>
              <a:t>Ξέρουμε τι θέλουμε; Πως μπορεί να επιτευχθεί;</a:t>
            </a:r>
          </a:p>
          <a:p>
            <a:pPr>
              <a:buFontTx/>
              <a:buChar char="-"/>
            </a:pPr>
            <a:r>
              <a:rPr lang="el-GR" dirty="0"/>
              <a:t>Τουρισμό 365 ημέρες το χρόνο;</a:t>
            </a:r>
          </a:p>
          <a:p>
            <a:pPr>
              <a:buFontTx/>
              <a:buChar char="-"/>
            </a:pPr>
            <a:r>
              <a:rPr lang="el-GR" dirty="0"/>
              <a:t>Αύξηση τουριστών, διανυκτερεύσεων και εσόδων;</a:t>
            </a:r>
          </a:p>
          <a:p>
            <a:pPr>
              <a:buFontTx/>
              <a:buChar char="-"/>
            </a:pPr>
            <a:r>
              <a:rPr lang="el-GR" dirty="0"/>
              <a:t>Αύξηση κερδών τουριστικών επιχειρήσεων; Όλων; Των ξενοδοχείων μόνο; Των μεγάλων ξενοδοχείων; Των αμοιβών των εργαζόμενων;</a:t>
            </a:r>
            <a:endParaRPr lang="en-GB" dirty="0"/>
          </a:p>
          <a:p>
            <a:pPr>
              <a:buFontTx/>
              <a:buChar char="-"/>
            </a:pPr>
            <a:r>
              <a:rPr lang="el-GR" dirty="0"/>
              <a:t>Αύξηση της ημερήσιας δαπάνης;</a:t>
            </a:r>
          </a:p>
          <a:p>
            <a:pPr>
              <a:buFontTx/>
              <a:buChar char="-"/>
            </a:pPr>
            <a:r>
              <a:rPr lang="el-GR" dirty="0"/>
              <a:t>Αύξηση του % του τουρισμού σε ΑΕΠ και απασχόληση;</a:t>
            </a:r>
          </a:p>
          <a:p>
            <a:pPr>
              <a:buFontTx/>
              <a:buChar char="-"/>
            </a:pPr>
            <a:r>
              <a:rPr lang="el-GR" dirty="0"/>
              <a:t>;;;;;;;;;;; (κάτι άλλο;)</a:t>
            </a:r>
          </a:p>
          <a:p>
            <a:pPr marL="0" indent="0">
              <a:buNone/>
            </a:pPr>
            <a:r>
              <a:rPr lang="el-GR" sz="2400" b="1" dirty="0"/>
              <a:t>ΣΤΡΑΤΗΓΙΚΟΣ ΣΤΟΧΟΣ: Βιώσιμος τουρισμός σε βιώσιμους προορισμούς. Χρειάζεται ανατροπή του παραγωγικού μοντέλου στον τουρισμό με επίκεντρο το ανθρώπινο δυναμικό. Από τον τουρισμό του </a:t>
            </a:r>
            <a:r>
              <a:rPr lang="en-GB" sz="2400" b="1" dirty="0"/>
              <a:t>Real Estate </a:t>
            </a:r>
            <a:r>
              <a:rPr lang="el-GR" sz="2400" b="1" dirty="0"/>
              <a:t>στον τουρισμό ευζωίας με επίκεντρο τον άνθρωπο και τη γνώση</a:t>
            </a:r>
          </a:p>
          <a:p>
            <a:pPr>
              <a:buFontTx/>
              <a:buChar char="-"/>
            </a:pPr>
            <a:endParaRPr lang="el-GR" dirty="0"/>
          </a:p>
          <a:p>
            <a:pPr>
              <a:buFontTx/>
              <a:buChar char="-"/>
            </a:pPr>
            <a:endParaRPr lang="el-GR" dirty="0"/>
          </a:p>
        </p:txBody>
      </p:sp>
      <p:pic>
        <p:nvPicPr>
          <p:cNvPr id="4" name="Εικόνα 3">
            <a:extLst>
              <a:ext uri="{FF2B5EF4-FFF2-40B4-BE49-F238E27FC236}">
                <a16:creationId xmlns:a16="http://schemas.microsoft.com/office/drawing/2014/main" id="{56A5C342-26A3-4D82-8F2F-1EC83F4D552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743200" cy="1554480"/>
          </a:xfrm>
          <a:prstGeom prst="rect">
            <a:avLst/>
          </a:prstGeom>
        </p:spPr>
      </p:pic>
    </p:spTree>
    <p:extLst>
      <p:ext uri="{BB962C8B-B14F-4D97-AF65-F5344CB8AC3E}">
        <p14:creationId xmlns:p14="http://schemas.microsoft.com/office/powerpoint/2010/main" val="3057283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A83DDAA-1C0D-4BF0-8E2F-006EB2BBADE1}"/>
              </a:ext>
            </a:extLst>
          </p:cNvPr>
          <p:cNvSpPr>
            <a:spLocks noGrp="1"/>
          </p:cNvSpPr>
          <p:nvPr>
            <p:ph type="title"/>
          </p:nvPr>
        </p:nvSpPr>
        <p:spPr>
          <a:xfrm>
            <a:off x="2844800" y="365126"/>
            <a:ext cx="8509000" cy="711200"/>
          </a:xfrm>
        </p:spPr>
        <p:txBody>
          <a:bodyPr>
            <a:normAutofit/>
          </a:bodyPr>
          <a:lstStyle/>
          <a:p>
            <a:pPr algn="ctr"/>
            <a:r>
              <a:rPr lang="el-GR" sz="4000" b="1" dirty="0" err="1"/>
              <a:t>Οραμα</a:t>
            </a:r>
            <a:r>
              <a:rPr lang="el-GR" sz="4000" b="1" dirty="0"/>
              <a:t> και στρατηγικοί στόχοι (2)</a:t>
            </a:r>
          </a:p>
        </p:txBody>
      </p:sp>
      <p:sp>
        <p:nvSpPr>
          <p:cNvPr id="3" name="Θέση περιεχομένου 2">
            <a:extLst>
              <a:ext uri="{FF2B5EF4-FFF2-40B4-BE49-F238E27FC236}">
                <a16:creationId xmlns:a16="http://schemas.microsoft.com/office/drawing/2014/main" id="{2CFDAFF1-DAF5-47E1-8E20-4C35BF03138C}"/>
              </a:ext>
            </a:extLst>
          </p:cNvPr>
          <p:cNvSpPr>
            <a:spLocks noGrp="1"/>
          </p:cNvSpPr>
          <p:nvPr>
            <p:ph idx="1"/>
          </p:nvPr>
        </p:nvSpPr>
        <p:spPr>
          <a:xfrm>
            <a:off x="375920" y="1743075"/>
            <a:ext cx="11450320" cy="4942204"/>
          </a:xfrm>
        </p:spPr>
        <p:txBody>
          <a:bodyPr>
            <a:normAutofit/>
          </a:bodyPr>
          <a:lstStyle/>
          <a:p>
            <a:pPr marL="0" indent="0">
              <a:buNone/>
            </a:pPr>
            <a:r>
              <a:rPr lang="el-GR" sz="2400" b="1" dirty="0"/>
              <a:t>Βιώσιμος Τουρισμός σε έναν Βιώσιμο Προορισμό </a:t>
            </a:r>
            <a:r>
              <a:rPr lang="el-GR" sz="2400" dirty="0"/>
              <a:t>αξιοποιώντας:</a:t>
            </a:r>
          </a:p>
          <a:p>
            <a:pPr>
              <a:buFont typeface="Wingdings" panose="05000000000000000000" pitchFamily="2" charset="2"/>
              <a:buChar char="Ø"/>
            </a:pPr>
            <a:r>
              <a:rPr lang="el-GR" dirty="0"/>
              <a:t> </a:t>
            </a:r>
            <a:r>
              <a:rPr lang="el-GR" sz="2400" dirty="0"/>
              <a:t>το αίσθημα ασφάλειας και φιλοξενίας που εκπέμπει η χώρα, </a:t>
            </a:r>
          </a:p>
          <a:p>
            <a:pPr>
              <a:buFont typeface="Wingdings" panose="05000000000000000000" pitchFamily="2" charset="2"/>
              <a:buChar char="Ø"/>
            </a:pPr>
            <a:r>
              <a:rPr lang="el-GR" sz="2400" dirty="0"/>
              <a:t>τη σύνδεση της χώρας με τις 3 διαστάσεις του νερού (θαλασσινό, γλυκό, ιαματικό)  για ανάπτυξη </a:t>
            </a:r>
            <a:r>
              <a:rPr lang="el-GR" sz="2400" b="1" dirty="0"/>
              <a:t>τουρισμού ευζωίας &amp; ευεξίας </a:t>
            </a:r>
          </a:p>
          <a:p>
            <a:pPr>
              <a:buFont typeface="Wingdings" panose="05000000000000000000" pitchFamily="2" charset="2"/>
              <a:buChar char="Ø"/>
            </a:pPr>
            <a:r>
              <a:rPr lang="el-GR" sz="2600" b="1" dirty="0"/>
              <a:t>παραγωγή μοναδικών «</a:t>
            </a:r>
            <a:r>
              <a:rPr lang="el-GR" sz="2600" b="1" dirty="0" err="1"/>
              <a:t>γαλαζιο</a:t>
            </a:r>
            <a:r>
              <a:rPr lang="el-GR" sz="2600" b="1" dirty="0"/>
              <a:t>-πράσινων» εμπειριών ποιότητας </a:t>
            </a:r>
            <a:r>
              <a:rPr lang="el-GR" sz="2600" dirty="0"/>
              <a:t>με βάση τον πολιτισμό και τη φύση που</a:t>
            </a:r>
            <a:r>
              <a:rPr lang="el-GR" dirty="0"/>
              <a:t>: </a:t>
            </a:r>
          </a:p>
          <a:p>
            <a:pPr lvl="1"/>
            <a:r>
              <a:rPr lang="el-GR" sz="2400" i="1" dirty="0"/>
              <a:t>θα ικανοποιούν τους καταναλωτές-τουρίστες</a:t>
            </a:r>
          </a:p>
          <a:p>
            <a:pPr lvl="1"/>
            <a:r>
              <a:rPr lang="el-GR" sz="2400" i="1" dirty="0"/>
              <a:t>θα προσφέρουν ικανοποιητικά εισοδήματα και «καλές» θέσεις εργασίας στους άμεσα εμπλεκόμενους και </a:t>
            </a:r>
          </a:p>
          <a:p>
            <a:pPr lvl="1"/>
            <a:r>
              <a:rPr lang="el-GR" sz="2400" i="1" dirty="0"/>
              <a:t>θα προσφέρουν ευημερία και ποιότητα ζωής στην κοινωνία</a:t>
            </a:r>
            <a:r>
              <a:rPr lang="el-GR" sz="2400" dirty="0"/>
              <a:t>.</a:t>
            </a:r>
          </a:p>
          <a:p>
            <a:pPr marL="457200" lvl="1" indent="0" algn="ctr">
              <a:buNone/>
            </a:pPr>
            <a:r>
              <a:rPr lang="el-GR" sz="2400" b="1" dirty="0"/>
              <a:t>ΑΞΙΟΠΟΙΗΣΗ ΠΟΡΩΝ ΜΕΣΑ ΑΠΌ ΤΗ ΓΝΩΣΗ</a:t>
            </a:r>
            <a:endParaRPr lang="el-GR" dirty="0"/>
          </a:p>
          <a:p>
            <a:pPr lvl="1"/>
            <a:endParaRPr lang="el-GR" sz="2400" b="1" dirty="0"/>
          </a:p>
        </p:txBody>
      </p:sp>
      <p:pic>
        <p:nvPicPr>
          <p:cNvPr id="4" name="Εικόνα 3">
            <a:extLst>
              <a:ext uri="{FF2B5EF4-FFF2-40B4-BE49-F238E27FC236}">
                <a16:creationId xmlns:a16="http://schemas.microsoft.com/office/drawing/2014/main" id="{CCA9E6AB-B042-4528-8FAC-253253153F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743200" cy="1554480"/>
          </a:xfrm>
          <a:prstGeom prst="rect">
            <a:avLst/>
          </a:prstGeom>
        </p:spPr>
      </p:pic>
    </p:spTree>
    <p:extLst>
      <p:ext uri="{BB962C8B-B14F-4D97-AF65-F5344CB8AC3E}">
        <p14:creationId xmlns:p14="http://schemas.microsoft.com/office/powerpoint/2010/main" val="1321028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5920" y="365125"/>
            <a:ext cx="8747760" cy="1189355"/>
          </a:xfrm>
        </p:spPr>
        <p:txBody>
          <a:bodyPr>
            <a:normAutofit fontScale="90000"/>
          </a:bodyPr>
          <a:lstStyle/>
          <a:p>
            <a:r>
              <a:rPr lang="el-GR" b="1" dirty="0"/>
              <a:t>Στρατηγική &amp; επιχειρησιακές παρεμβάσεις</a:t>
            </a:r>
            <a:endParaRPr lang="en-US" b="1" dirty="0"/>
          </a:p>
        </p:txBody>
      </p:sp>
      <p:sp>
        <p:nvSpPr>
          <p:cNvPr id="3" name="Content Placeholder 2"/>
          <p:cNvSpPr>
            <a:spLocks noGrp="1"/>
          </p:cNvSpPr>
          <p:nvPr>
            <p:ph idx="1"/>
          </p:nvPr>
        </p:nvSpPr>
        <p:spPr>
          <a:xfrm>
            <a:off x="238125" y="1825624"/>
            <a:ext cx="11630025" cy="4879975"/>
          </a:xfrm>
        </p:spPr>
        <p:txBody>
          <a:bodyPr>
            <a:normAutofit lnSpcReduction="10000"/>
          </a:bodyPr>
          <a:lstStyle/>
          <a:p>
            <a:pPr marL="0" indent="0">
              <a:buNone/>
            </a:pPr>
            <a:r>
              <a:rPr lang="el-GR" b="1" dirty="0"/>
              <a:t>Ολοκληρωμένη στρατηγική ανά περιφέρεια και ΟΧΕ Τουρισμού ως επιχειρησιακά σχέδια με δράσεις για:</a:t>
            </a:r>
            <a:endParaRPr lang="en-US" b="1" dirty="0"/>
          </a:p>
          <a:p>
            <a:pPr lvl="1"/>
            <a:r>
              <a:rPr lang="el-GR" sz="2800" dirty="0"/>
              <a:t>Βελτίωση των παρεχόμενων υπηρεσιών από Επιχειρήσεις με στόχο τη στροφή σε υπεύθυνη επιχειρηματικότητα με έμφαση στη ποιότητα, την </a:t>
            </a:r>
            <a:r>
              <a:rPr lang="el-GR" sz="2800" dirty="0" err="1"/>
              <a:t>τοπικότητα</a:t>
            </a:r>
            <a:r>
              <a:rPr lang="el-GR" sz="2800" dirty="0"/>
              <a:t>, τη πράσινη και ψηφιακή μετεξέλιξη – </a:t>
            </a:r>
            <a:r>
              <a:rPr lang="el-GR" sz="2800" dirty="0" err="1"/>
              <a:t>επανακατάρτιση</a:t>
            </a:r>
            <a:r>
              <a:rPr lang="el-GR" sz="2800" dirty="0"/>
              <a:t> εργοδοτών και εργαζόμενων</a:t>
            </a:r>
          </a:p>
          <a:p>
            <a:pPr lvl="1"/>
            <a:r>
              <a:rPr lang="el-GR" sz="2800" dirty="0"/>
              <a:t>Βελτίωση των παρεχόμενων υπηρεσιών από Αυτοδιοίκηση και άλλους φορείς </a:t>
            </a:r>
          </a:p>
          <a:p>
            <a:pPr lvl="1"/>
            <a:r>
              <a:rPr lang="el-GR" sz="2800" dirty="0"/>
              <a:t>Διαφοροποίηση του παραγόμενου τουριστικού προϊόντος με αξιοποίηση τοπικών πόρων </a:t>
            </a:r>
            <a:endParaRPr lang="en-US" sz="2800" dirty="0"/>
          </a:p>
          <a:p>
            <a:pPr lvl="1"/>
            <a:r>
              <a:rPr lang="el-GR" sz="2800" dirty="0"/>
              <a:t>Βελτίωση της προβολής των προορισμών</a:t>
            </a:r>
          </a:p>
          <a:p>
            <a:pPr lvl="1"/>
            <a:r>
              <a:rPr lang="el-GR" sz="2800" dirty="0"/>
              <a:t>Βελτίωση της διακυβέρνησης με δημιουργία Παρατηρητηρίων </a:t>
            </a:r>
            <a:r>
              <a:rPr lang="en-US" sz="2800" dirty="0"/>
              <a:t>T</a:t>
            </a:r>
            <a:r>
              <a:rPr lang="el-GR" sz="2800" dirty="0" err="1"/>
              <a:t>ουρισμού</a:t>
            </a:r>
            <a:r>
              <a:rPr lang="el-GR" sz="2800" dirty="0"/>
              <a:t> και &amp; </a:t>
            </a:r>
            <a:r>
              <a:rPr lang="en-US" sz="2800" dirty="0"/>
              <a:t>DMMOs</a:t>
            </a:r>
            <a:endParaRPr lang="el-GR" sz="2800" dirty="0"/>
          </a:p>
          <a:p>
            <a:pPr lvl="1"/>
            <a:endParaRPr lang="el-GR" dirty="0"/>
          </a:p>
          <a:p>
            <a:pPr lvl="1"/>
            <a:endParaRPr lang="el-GR" dirty="0"/>
          </a:p>
          <a:p>
            <a:endParaRPr lang="el-GR" dirty="0"/>
          </a:p>
          <a:p>
            <a:endParaRPr lang="el-GR" dirty="0"/>
          </a:p>
          <a:p>
            <a:endParaRPr lang="el-GR" dirty="0"/>
          </a:p>
        </p:txBody>
      </p:sp>
      <p:pic>
        <p:nvPicPr>
          <p:cNvPr id="4" name="Εικόνα 3">
            <a:extLst>
              <a:ext uri="{FF2B5EF4-FFF2-40B4-BE49-F238E27FC236}">
                <a16:creationId xmlns:a16="http://schemas.microsoft.com/office/drawing/2014/main" id="{55427C5C-D531-47CB-91F1-79DE49E3BC0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743200" cy="1554480"/>
          </a:xfrm>
          <a:prstGeom prst="rect">
            <a:avLst/>
          </a:prstGeom>
        </p:spPr>
      </p:pic>
    </p:spTree>
    <p:extLst>
      <p:ext uri="{BB962C8B-B14F-4D97-AF65-F5344CB8AC3E}">
        <p14:creationId xmlns:p14="http://schemas.microsoft.com/office/powerpoint/2010/main" val="3507016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 Τίτλος"/>
          <p:cNvSpPr>
            <a:spLocks noGrp="1"/>
          </p:cNvSpPr>
          <p:nvPr>
            <p:ph type="title"/>
          </p:nvPr>
        </p:nvSpPr>
        <p:spPr>
          <a:xfrm>
            <a:off x="3098799" y="274639"/>
            <a:ext cx="8321869" cy="777875"/>
          </a:xfrm>
        </p:spPr>
        <p:txBody>
          <a:bodyPr>
            <a:normAutofit fontScale="90000"/>
          </a:bodyPr>
          <a:lstStyle/>
          <a:p>
            <a:r>
              <a:rPr lang="el-GR" altLang="el-GR" sz="3200" dirty="0"/>
              <a:t> </a:t>
            </a:r>
            <a:r>
              <a:rPr lang="el-GR" sz="4000" b="1" dirty="0"/>
              <a:t>Στρατηγική &amp; επιχειρησιακές παρεμβάσεις</a:t>
            </a:r>
            <a:endParaRPr lang="el-GR" altLang="el-GR" sz="3200" b="1" dirty="0"/>
          </a:p>
        </p:txBody>
      </p:sp>
      <p:sp>
        <p:nvSpPr>
          <p:cNvPr id="35843" name="2 - Θέση περιεχομένου"/>
          <p:cNvSpPr>
            <a:spLocks noGrp="1"/>
          </p:cNvSpPr>
          <p:nvPr>
            <p:ph idx="1"/>
          </p:nvPr>
        </p:nvSpPr>
        <p:spPr>
          <a:xfrm>
            <a:off x="0" y="1352550"/>
            <a:ext cx="11927840" cy="5505451"/>
          </a:xfrm>
        </p:spPr>
        <p:txBody>
          <a:bodyPr>
            <a:normAutofit/>
          </a:bodyPr>
          <a:lstStyle/>
          <a:p>
            <a:pPr eaLnBrk="1" hangingPunct="1">
              <a:buFont typeface="Arial" panose="020B0604020202020204" pitchFamily="34" charset="0"/>
              <a:buNone/>
            </a:pPr>
            <a:r>
              <a:rPr lang="el-GR" altLang="el-GR" sz="2400" b="1" dirty="0"/>
              <a:t>Α) Παρέμβαση για τη βελτίωση των υπηρεσιών των ιδιωτικών επιχειρήσεων</a:t>
            </a:r>
            <a:endParaRPr lang="el-GR" altLang="el-GR" b="1" dirty="0"/>
          </a:p>
          <a:p>
            <a:pPr algn="ctr" eaLnBrk="1" hangingPunct="1">
              <a:buFont typeface="Arial" panose="020B0604020202020204" pitchFamily="34" charset="0"/>
              <a:buNone/>
            </a:pPr>
            <a:r>
              <a:rPr lang="el-GR" altLang="el-GR" sz="3200" b="1" dirty="0"/>
              <a:t>Πρόταση:</a:t>
            </a:r>
          </a:p>
          <a:p>
            <a:pPr algn="ctr" eaLnBrk="1" hangingPunct="1">
              <a:buFont typeface="Arial" panose="020B0604020202020204" pitchFamily="34" charset="0"/>
              <a:buNone/>
            </a:pPr>
            <a:r>
              <a:rPr lang="el-GR" altLang="el-GR" sz="3200" b="1" dirty="0"/>
              <a:t>Σύστημα</a:t>
            </a:r>
            <a:r>
              <a:rPr lang="en-US" altLang="el-GR" sz="3200" dirty="0"/>
              <a:t> </a:t>
            </a:r>
            <a:r>
              <a:rPr lang="el-GR" altLang="el-GR" sz="3200" dirty="0"/>
              <a:t>«</a:t>
            </a:r>
            <a:r>
              <a:rPr lang="el-GR" altLang="el-GR" sz="3200" b="1" dirty="0"/>
              <a:t>υπευθυνότητας-φιλοξενίας</a:t>
            </a:r>
            <a:r>
              <a:rPr lang="fr-FR" altLang="el-GR" sz="3200" b="1" dirty="0"/>
              <a:t>»</a:t>
            </a:r>
            <a:r>
              <a:rPr lang="el-GR" altLang="el-GR" sz="3200" b="1" dirty="0"/>
              <a:t> για επιχειρήσεις</a:t>
            </a:r>
          </a:p>
          <a:p>
            <a:pPr eaLnBrk="1" hangingPunct="1">
              <a:buFont typeface="Arial" panose="020B0604020202020204" pitchFamily="34" charset="0"/>
              <a:buNone/>
            </a:pPr>
            <a:r>
              <a:rPr lang="el-GR" altLang="el-GR" sz="2400" dirty="0"/>
              <a:t>	</a:t>
            </a:r>
            <a:r>
              <a:rPr lang="el-GR" altLang="el-GR" dirty="0"/>
              <a:t>Το σύστημα αυτό αποτελεί </a:t>
            </a:r>
            <a:r>
              <a:rPr lang="el-GR" altLang="el-GR" dirty="0" err="1"/>
              <a:t>κατ’αρχή</a:t>
            </a:r>
            <a:r>
              <a:rPr lang="el-GR" altLang="el-GR" dirty="0"/>
              <a:t> ένα εργαλείο </a:t>
            </a:r>
            <a:r>
              <a:rPr lang="el-GR" altLang="el-GR" dirty="0" err="1"/>
              <a:t>αυτοβελτίωσης</a:t>
            </a:r>
            <a:r>
              <a:rPr lang="el-GR" altLang="el-GR" dirty="0"/>
              <a:t> των επιχειρήσεων στη προσπάθεια τους να παραμένουν βιώσιμες. </a:t>
            </a:r>
            <a:r>
              <a:rPr lang="el-GR" altLang="el-GR" b="1" dirty="0"/>
              <a:t>Το σύστημα αποτελείται από 5 τομείς – στόχους:</a:t>
            </a:r>
          </a:p>
          <a:p>
            <a:pPr lvl="1"/>
            <a:r>
              <a:rPr lang="el-GR" altLang="el-GR" sz="2400" b="1" dirty="0"/>
              <a:t>Πρακτικές διοίκησης – βιωσιμότητα επιχείρησης</a:t>
            </a:r>
          </a:p>
          <a:p>
            <a:pPr lvl="1"/>
            <a:r>
              <a:rPr lang="el-GR" altLang="el-GR" sz="2400" b="1" dirty="0"/>
              <a:t>Εκπαίδευση – Υγιεινή – Ασφάλεια </a:t>
            </a:r>
            <a:r>
              <a:rPr lang="en-US" altLang="el-GR" sz="2400" b="1" dirty="0"/>
              <a:t>-  </a:t>
            </a:r>
            <a:r>
              <a:rPr lang="el-GR" altLang="el-GR" sz="2400" b="1" dirty="0"/>
              <a:t>Ικανοποίηση εργαζόμενων</a:t>
            </a:r>
            <a:r>
              <a:rPr lang="en-US" altLang="el-GR" sz="2400" b="1" dirty="0"/>
              <a:t> </a:t>
            </a:r>
            <a:endParaRPr lang="el-GR" altLang="el-GR" sz="2400" b="1" dirty="0"/>
          </a:p>
          <a:p>
            <a:pPr lvl="1"/>
            <a:r>
              <a:rPr lang="el-GR" altLang="el-GR" sz="2400" b="1" dirty="0"/>
              <a:t>Ποιότητα υπηρεσιών – ικανοποίηση πελατών</a:t>
            </a:r>
          </a:p>
          <a:p>
            <a:pPr lvl="1"/>
            <a:r>
              <a:rPr lang="el-GR" altLang="el-GR" sz="2400" b="1" dirty="0"/>
              <a:t>Χρήση τοπικών πόρων &amp; προϊόντων Δικτύωση επιχειρήσεων - διαφοροποίηση προϊόντων &amp; διάχυση ωφελειών στη τοπική κοινωνία</a:t>
            </a:r>
          </a:p>
          <a:p>
            <a:pPr lvl="1"/>
            <a:r>
              <a:rPr lang="el-GR" altLang="el-GR" sz="2400" b="1" dirty="0"/>
              <a:t>Προστασία περιβάλλοντος και κοινών πόρων</a:t>
            </a:r>
            <a:endParaRPr lang="fr-FR" altLang="el-GR" sz="2400" b="1" dirty="0"/>
          </a:p>
          <a:p>
            <a:pPr eaLnBrk="1" hangingPunct="1">
              <a:buFont typeface="Arial" panose="020B0604020202020204" pitchFamily="34" charset="0"/>
              <a:buNone/>
            </a:pPr>
            <a:endParaRPr lang="el-GR" altLang="el-GR" sz="2400" dirty="0"/>
          </a:p>
          <a:p>
            <a:pPr eaLnBrk="1" hangingPunct="1">
              <a:buFont typeface="Arial" panose="020B0604020202020204" pitchFamily="34" charset="0"/>
              <a:buNone/>
            </a:pPr>
            <a:endParaRPr lang="el-GR" altLang="el-GR" sz="2400" dirty="0"/>
          </a:p>
        </p:txBody>
      </p:sp>
      <p:pic>
        <p:nvPicPr>
          <p:cNvPr id="9" name="Εικόνα 8">
            <a:extLst>
              <a:ext uri="{FF2B5EF4-FFF2-40B4-BE49-F238E27FC236}">
                <a16:creationId xmlns:a16="http://schemas.microsoft.com/office/drawing/2014/main" id="{0567F399-5398-4398-AAA3-1954828E12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35"/>
            <a:ext cx="2743200" cy="1438910"/>
          </a:xfrm>
          <a:prstGeom prst="rect">
            <a:avLst/>
          </a:prstGeom>
        </p:spPr>
      </p:pic>
    </p:spTree>
    <p:extLst>
      <p:ext uri="{BB962C8B-B14F-4D97-AF65-F5344CB8AC3E}">
        <p14:creationId xmlns:p14="http://schemas.microsoft.com/office/powerpoint/2010/main" val="13507718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 Τίτλος"/>
          <p:cNvSpPr>
            <a:spLocks noGrp="1"/>
          </p:cNvSpPr>
          <p:nvPr>
            <p:ph type="title"/>
          </p:nvPr>
        </p:nvSpPr>
        <p:spPr>
          <a:xfrm>
            <a:off x="3078480" y="1"/>
            <a:ext cx="8839200" cy="1047749"/>
          </a:xfrm>
        </p:spPr>
        <p:txBody>
          <a:bodyPr>
            <a:normAutofit/>
          </a:bodyPr>
          <a:lstStyle/>
          <a:p>
            <a:r>
              <a:rPr lang="el-GR" sz="4000" b="1" dirty="0"/>
              <a:t>Στρατηγική &amp; επιχειρησιακές παρεμβάσεις</a:t>
            </a:r>
            <a:endParaRPr lang="el-GR" altLang="el-GR" sz="4000" dirty="0"/>
          </a:p>
        </p:txBody>
      </p:sp>
      <p:sp>
        <p:nvSpPr>
          <p:cNvPr id="36867" name="2 - Θέση περιεχομένου"/>
          <p:cNvSpPr>
            <a:spLocks noGrp="1"/>
          </p:cNvSpPr>
          <p:nvPr>
            <p:ph idx="1"/>
          </p:nvPr>
        </p:nvSpPr>
        <p:spPr>
          <a:xfrm>
            <a:off x="238125" y="1390650"/>
            <a:ext cx="11830050" cy="5207001"/>
          </a:xfrm>
        </p:spPr>
        <p:txBody>
          <a:bodyPr>
            <a:normAutofit fontScale="92500"/>
          </a:bodyPr>
          <a:lstStyle/>
          <a:p>
            <a:pPr eaLnBrk="1" hangingPunct="1">
              <a:buFont typeface="Arial" panose="020B0604020202020204" pitchFamily="34" charset="0"/>
              <a:buNone/>
            </a:pPr>
            <a:r>
              <a:rPr lang="el-GR" altLang="el-GR" sz="2400" dirty="0"/>
              <a:t>Β</a:t>
            </a:r>
            <a:r>
              <a:rPr lang="el-GR" altLang="el-GR" sz="2800" dirty="0"/>
              <a:t>) </a:t>
            </a:r>
            <a:r>
              <a:rPr lang="el-GR" altLang="el-GR" sz="2800" b="1" dirty="0"/>
              <a:t>Παρέμβαση για τη βελτίωση των παρεχόμενων δημόσιων (κοινών) υπηρεσιών </a:t>
            </a:r>
            <a:endParaRPr lang="el-GR" altLang="el-GR" b="1" dirty="0"/>
          </a:p>
          <a:p>
            <a:pPr algn="ctr" eaLnBrk="1" hangingPunct="1">
              <a:buFont typeface="Arial" panose="020B0604020202020204" pitchFamily="34" charset="0"/>
              <a:buNone/>
            </a:pPr>
            <a:r>
              <a:rPr lang="el-GR" altLang="el-GR" sz="3200" b="1" dirty="0"/>
              <a:t>Πρόταση:</a:t>
            </a:r>
          </a:p>
          <a:p>
            <a:pPr algn="ctr">
              <a:buNone/>
            </a:pPr>
            <a:r>
              <a:rPr lang="el-GR" altLang="el-GR" sz="3200" b="1" dirty="0"/>
              <a:t>Υπεύθυνοι προορισμοί με σχέδιο και </a:t>
            </a:r>
            <a:r>
              <a:rPr lang="en-GB" altLang="el-GR" sz="3200" b="1" dirty="0"/>
              <a:t>DMMOs</a:t>
            </a:r>
            <a:endParaRPr lang="el-GR" altLang="el-GR" sz="3200" b="1" dirty="0"/>
          </a:p>
          <a:p>
            <a:pPr eaLnBrk="1" hangingPunct="1">
              <a:buFont typeface="Arial" panose="020B0604020202020204" pitchFamily="34" charset="0"/>
              <a:buNone/>
            </a:pPr>
            <a:r>
              <a:rPr lang="el-GR" altLang="el-GR" sz="2400" b="1" dirty="0"/>
              <a:t>Στρατηγικό σχέδιο και δομή υποστήριξης για:</a:t>
            </a:r>
          </a:p>
          <a:p>
            <a:pPr>
              <a:buFont typeface="Wingdings" panose="05000000000000000000" pitchFamily="2" charset="2"/>
              <a:buChar char="Ø"/>
            </a:pPr>
            <a:r>
              <a:rPr lang="el-GR" altLang="el-GR" sz="2400" dirty="0"/>
              <a:t>Συστηματική παρακολούθηση ικανοποίησης τουριστών, επιχειρηματιών, κατοίκων</a:t>
            </a:r>
          </a:p>
          <a:p>
            <a:pPr>
              <a:buFont typeface="Wingdings" panose="05000000000000000000" pitchFamily="2" charset="2"/>
              <a:buChar char="Ø"/>
            </a:pPr>
            <a:r>
              <a:rPr lang="el-GR" altLang="el-GR" sz="2400" dirty="0"/>
              <a:t>Σύστημα παρακολούθησης επιδόσεων σε ότι αφορά τις δημόσιες λειτουργίες</a:t>
            </a:r>
          </a:p>
          <a:p>
            <a:pPr>
              <a:buFont typeface="Wingdings" panose="05000000000000000000" pitchFamily="2" charset="2"/>
              <a:buChar char="Ø"/>
            </a:pPr>
            <a:r>
              <a:rPr lang="el-GR" altLang="el-GR" sz="2400" dirty="0"/>
              <a:t>Συστηματική εκπαίδευση ανθρώπινου δυναμικού, εργοδοτών και εργαζομένων, μέσα από την οργάνωση των κατάλληλων σεμιναρίων </a:t>
            </a:r>
          </a:p>
          <a:p>
            <a:pPr>
              <a:buFont typeface="Wingdings" panose="05000000000000000000" pitchFamily="2" charset="2"/>
              <a:buChar char="Ø"/>
            </a:pPr>
            <a:r>
              <a:rPr lang="el-GR" altLang="el-GR" sz="2400" dirty="0"/>
              <a:t>Δημιουργία ομάδας στήριξης των τοπικών επιχειρηματιών για εισαγωγή καινοτομιών στη λειτουργία της επιχείρησης τους μέσω της αξιοποίησης των τοπικών πόρων</a:t>
            </a:r>
          </a:p>
          <a:p>
            <a:pPr>
              <a:buFont typeface="Wingdings" panose="05000000000000000000" pitchFamily="2" charset="2"/>
              <a:buChar char="Ø"/>
            </a:pPr>
            <a:r>
              <a:rPr lang="el-GR" altLang="el-GR" sz="2400" dirty="0"/>
              <a:t>Συντονισμός και παρακολούθηση εκτέλεσης σχεδίου δράσης </a:t>
            </a:r>
          </a:p>
          <a:p>
            <a:pPr lvl="1" eaLnBrk="1" hangingPunct="1">
              <a:buFont typeface="Arial" panose="020B0604020202020204" pitchFamily="34" charset="0"/>
              <a:buNone/>
            </a:pPr>
            <a:endParaRPr lang="el-GR" altLang="el-GR" sz="2000" dirty="0"/>
          </a:p>
          <a:p>
            <a:pPr lvl="1" eaLnBrk="1" hangingPunct="1">
              <a:buFont typeface="Arial" panose="020B0604020202020204" pitchFamily="34" charset="0"/>
              <a:buNone/>
            </a:pPr>
            <a:endParaRPr lang="el-GR" altLang="el-GR" sz="2000" dirty="0"/>
          </a:p>
          <a:p>
            <a:endParaRPr lang="el-GR" altLang="el-GR" dirty="0"/>
          </a:p>
        </p:txBody>
      </p:sp>
      <p:pic>
        <p:nvPicPr>
          <p:cNvPr id="9" name="Εικόνα 8">
            <a:extLst>
              <a:ext uri="{FF2B5EF4-FFF2-40B4-BE49-F238E27FC236}">
                <a16:creationId xmlns:a16="http://schemas.microsoft.com/office/drawing/2014/main" id="{0C5913B5-AE62-4AD5-A845-3FD3A06F25E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2743200" cy="1162050"/>
          </a:xfrm>
          <a:prstGeom prst="rect">
            <a:avLst/>
          </a:prstGeom>
        </p:spPr>
      </p:pic>
    </p:spTree>
    <p:extLst>
      <p:ext uri="{BB962C8B-B14F-4D97-AF65-F5344CB8AC3E}">
        <p14:creationId xmlns:p14="http://schemas.microsoft.com/office/powerpoint/2010/main" val="1815381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 Τίτλος"/>
          <p:cNvSpPr>
            <a:spLocks noGrp="1"/>
          </p:cNvSpPr>
          <p:nvPr>
            <p:ph type="title"/>
          </p:nvPr>
        </p:nvSpPr>
        <p:spPr>
          <a:xfrm>
            <a:off x="3068319" y="274638"/>
            <a:ext cx="9042399" cy="935038"/>
          </a:xfrm>
        </p:spPr>
        <p:txBody>
          <a:bodyPr>
            <a:normAutofit/>
          </a:bodyPr>
          <a:lstStyle/>
          <a:p>
            <a:r>
              <a:rPr lang="el-GR" sz="4000" b="1" dirty="0"/>
              <a:t>Στρατηγική &amp; επιχειρησιακές παρεμβάσεις</a:t>
            </a:r>
            <a:endParaRPr lang="el-GR" altLang="el-GR" sz="4000" dirty="0"/>
          </a:p>
        </p:txBody>
      </p:sp>
      <p:sp>
        <p:nvSpPr>
          <p:cNvPr id="37891" name="2 - Θέση περιεχομένου"/>
          <p:cNvSpPr>
            <a:spLocks noGrp="1"/>
          </p:cNvSpPr>
          <p:nvPr>
            <p:ph idx="1"/>
          </p:nvPr>
        </p:nvSpPr>
        <p:spPr>
          <a:xfrm>
            <a:off x="152400" y="1371601"/>
            <a:ext cx="11958319" cy="5370512"/>
          </a:xfrm>
        </p:spPr>
        <p:txBody>
          <a:bodyPr>
            <a:normAutofit/>
          </a:bodyPr>
          <a:lstStyle/>
          <a:p>
            <a:pPr>
              <a:buFont typeface="Arial" panose="020B0604020202020204" pitchFamily="34" charset="0"/>
              <a:buNone/>
            </a:pPr>
            <a:r>
              <a:rPr lang="el-GR" altLang="el-GR" sz="2400" b="1" dirty="0"/>
              <a:t>Γ</a:t>
            </a:r>
            <a:r>
              <a:rPr lang="el-GR" altLang="el-GR" b="1" dirty="0"/>
              <a:t>) </a:t>
            </a:r>
            <a:r>
              <a:rPr lang="el-GR" altLang="el-GR" sz="2800" b="1" dirty="0"/>
              <a:t>Εμπλουτισμός του τουριστικού προϊόντος παρακολουθώντας τις εξελίξεις τουριστών και ανταγωνιστικών προορισμών</a:t>
            </a:r>
          </a:p>
          <a:p>
            <a:pPr algn="ctr">
              <a:buFont typeface="Arial" panose="020B0604020202020204" pitchFamily="34" charset="0"/>
              <a:buNone/>
            </a:pPr>
            <a:r>
              <a:rPr lang="el-GR" altLang="el-GR" b="1" dirty="0"/>
              <a:t>Πρόταση: </a:t>
            </a:r>
          </a:p>
          <a:p>
            <a:pPr>
              <a:buFont typeface="Wingdings" panose="05000000000000000000" pitchFamily="2" charset="2"/>
              <a:buChar char="Ø"/>
            </a:pPr>
            <a:r>
              <a:rPr lang="el-GR" altLang="el-GR" sz="2400" dirty="0"/>
              <a:t>Αξιοποίηση των υπαρχουσών πόρων για ανάπτυξη ειδικών τουριστικών προϊόντων για την ανάδειξη των ιδιαίτερων χαρακτηριστικών και πόρων κάθε προορισμού (υλικών και </a:t>
            </a:r>
            <a:r>
              <a:rPr lang="el-GR" altLang="el-GR" sz="2400" dirty="0" err="1"/>
              <a:t>άϋλων</a:t>
            </a:r>
            <a:r>
              <a:rPr lang="el-GR" altLang="el-GR" sz="2400" dirty="0"/>
              <a:t>) με στόχο την διαφοροποίηση των προορισμών.</a:t>
            </a:r>
          </a:p>
          <a:p>
            <a:pPr>
              <a:buFont typeface="Wingdings" panose="05000000000000000000" pitchFamily="2" charset="2"/>
              <a:buChar char="Ø"/>
            </a:pPr>
            <a:r>
              <a:rPr lang="el-GR" altLang="el-GR" sz="2400" b="1" dirty="0"/>
              <a:t>Δημιουργία και ανάδειξη της «Ταυτότητας» του κάθε προορισμού με βάση τα δυνατά, διεθνώς αναγνωρισμένα «ονόματα – </a:t>
            </a:r>
            <a:r>
              <a:rPr lang="en-GB" altLang="el-GR" sz="2400" b="1" dirty="0"/>
              <a:t>brands</a:t>
            </a:r>
            <a:r>
              <a:rPr lang="el-GR" altLang="el-GR" sz="2400" b="1" dirty="0"/>
              <a:t>» του κάθε τόπου</a:t>
            </a:r>
          </a:p>
          <a:p>
            <a:pPr>
              <a:buFont typeface="Wingdings" panose="05000000000000000000" pitchFamily="2" charset="2"/>
              <a:buChar char="Ø"/>
            </a:pPr>
            <a:r>
              <a:rPr lang="el-GR" altLang="el-GR" sz="2400" dirty="0"/>
              <a:t>Δημιουργία δικτύου επισκέψιμων χώρων με βάση τα σημαντικά ιστορικά στοιχεία και μνημεία με τη δημιουργία ΚΟΙΝΣΕΠ για την αξιοποίηση τους</a:t>
            </a:r>
          </a:p>
          <a:p>
            <a:endParaRPr lang="el-GR" altLang="el-GR" dirty="0"/>
          </a:p>
        </p:txBody>
      </p:sp>
      <p:pic>
        <p:nvPicPr>
          <p:cNvPr id="9" name="Εικόνα 8">
            <a:extLst>
              <a:ext uri="{FF2B5EF4-FFF2-40B4-BE49-F238E27FC236}">
                <a16:creationId xmlns:a16="http://schemas.microsoft.com/office/drawing/2014/main" id="{9032BDB4-224C-4108-B9C2-4B1109A91A5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743200" cy="1209676"/>
          </a:xfrm>
          <a:prstGeom prst="rect">
            <a:avLst/>
          </a:prstGeom>
        </p:spPr>
      </p:pic>
    </p:spTree>
    <p:extLst>
      <p:ext uri="{BB962C8B-B14F-4D97-AF65-F5344CB8AC3E}">
        <p14:creationId xmlns:p14="http://schemas.microsoft.com/office/powerpoint/2010/main" val="396561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 Τίτλος"/>
          <p:cNvSpPr>
            <a:spLocks noGrp="1"/>
          </p:cNvSpPr>
          <p:nvPr>
            <p:ph type="title"/>
          </p:nvPr>
        </p:nvSpPr>
        <p:spPr>
          <a:xfrm>
            <a:off x="3143249" y="260350"/>
            <a:ext cx="9048751" cy="958850"/>
          </a:xfrm>
        </p:spPr>
        <p:txBody>
          <a:bodyPr>
            <a:noAutofit/>
          </a:bodyPr>
          <a:lstStyle/>
          <a:p>
            <a:r>
              <a:rPr lang="el-GR" sz="4000" b="1" dirty="0"/>
              <a:t>Στρατηγική &amp; επιχειρησιακές παρεμβάσεις</a:t>
            </a:r>
            <a:endParaRPr lang="el-GR" altLang="el-GR" sz="4000" dirty="0"/>
          </a:p>
        </p:txBody>
      </p:sp>
      <p:sp>
        <p:nvSpPr>
          <p:cNvPr id="38915" name="2 - Θέση περιεχομένου"/>
          <p:cNvSpPr>
            <a:spLocks noGrp="1"/>
          </p:cNvSpPr>
          <p:nvPr>
            <p:ph idx="1"/>
          </p:nvPr>
        </p:nvSpPr>
        <p:spPr>
          <a:xfrm>
            <a:off x="304800" y="1371600"/>
            <a:ext cx="11582400" cy="5486401"/>
          </a:xfrm>
        </p:spPr>
        <p:txBody>
          <a:bodyPr>
            <a:normAutofit/>
          </a:bodyPr>
          <a:lstStyle/>
          <a:p>
            <a:pPr>
              <a:buFont typeface="Arial" panose="020B0604020202020204" pitchFamily="34" charset="0"/>
              <a:buNone/>
            </a:pPr>
            <a:r>
              <a:rPr lang="el-GR" altLang="el-GR" sz="2400" b="1" dirty="0"/>
              <a:t>Δ</a:t>
            </a:r>
            <a:r>
              <a:rPr lang="el-GR" altLang="el-GR" sz="2800" b="1" dirty="0"/>
              <a:t>) Βελτίωση του συστήματος τοπικής τουριστικής διακυβέρνησης σε επίπεδο προορισμού</a:t>
            </a:r>
            <a:endParaRPr lang="el-GR" altLang="el-GR" sz="2400" b="1" dirty="0"/>
          </a:p>
          <a:p>
            <a:pPr lvl="1"/>
            <a:r>
              <a:rPr lang="el-GR" altLang="el-GR" sz="2400" dirty="0"/>
              <a:t>Δημιουργία και προώθηση της εικόνας σε επίπεδο προορισμού - </a:t>
            </a:r>
            <a:r>
              <a:rPr lang="el-GR" altLang="el-GR" sz="2400" b="1" dirty="0"/>
              <a:t>σύστημα προβολής και ενημέρωσης</a:t>
            </a:r>
            <a:r>
              <a:rPr lang="en-US" altLang="el-GR" sz="2400" b="1" dirty="0"/>
              <a:t> </a:t>
            </a:r>
            <a:r>
              <a:rPr lang="el-GR" altLang="el-GR" sz="2400" b="1" dirty="0"/>
              <a:t>για τις δυνατότητες-δραστηριότητες του προορισμού</a:t>
            </a:r>
            <a:endParaRPr lang="el-GR" altLang="el-GR" sz="2400" dirty="0"/>
          </a:p>
          <a:p>
            <a:pPr lvl="1"/>
            <a:r>
              <a:rPr lang="el-GR" altLang="el-GR" sz="2400" dirty="0"/>
              <a:t>Δημιουργία </a:t>
            </a:r>
            <a:r>
              <a:rPr lang="el-GR" altLang="el-GR" sz="2400" b="1" dirty="0"/>
              <a:t>σλόγκαν και διαφημιστικής προβολής </a:t>
            </a:r>
            <a:r>
              <a:rPr lang="el-GR" altLang="el-GR" sz="2400" dirty="0"/>
              <a:t>πάνω σε στοιχεία «μοναδικότητας» που θα προτρέπουν τον τουρίστα να έρθει (διαφορετικό μεταξύ </a:t>
            </a:r>
            <a:r>
              <a:rPr lang="el-GR" altLang="el-GR" sz="2400" dirty="0" err="1"/>
              <a:t>ελλήνων</a:t>
            </a:r>
            <a:r>
              <a:rPr lang="el-GR" altLang="el-GR" sz="2400" dirty="0"/>
              <a:t> / αλλοδαπών ) </a:t>
            </a:r>
          </a:p>
          <a:p>
            <a:pPr lvl="1"/>
            <a:r>
              <a:rPr lang="el-GR" altLang="el-GR" sz="2400" dirty="0"/>
              <a:t>Δημιουργία </a:t>
            </a:r>
            <a:r>
              <a:rPr lang="el-GR" altLang="el-GR" sz="2400" b="1" dirty="0"/>
              <a:t>ενός κέντρου ενημέρωσης </a:t>
            </a:r>
            <a:r>
              <a:rPr lang="el-GR" altLang="el-GR" sz="2400" dirty="0"/>
              <a:t>των επισκεπτών για την ταυτότητα, την ιστορία και τα αξιοθέατα του προορισμού</a:t>
            </a:r>
          </a:p>
          <a:p>
            <a:pPr lvl="1"/>
            <a:r>
              <a:rPr lang="el-GR" altLang="el-GR" sz="2400" dirty="0"/>
              <a:t>Επεξεργασία, η παρακολούθηση υλοποίησης και η αξιολόγηση  ενός ολοκληρωμένου </a:t>
            </a:r>
            <a:r>
              <a:rPr lang="el-GR" altLang="el-GR" sz="2400" b="1" dirty="0"/>
              <a:t>σχεδίου τουριστικής ανάπτυξης </a:t>
            </a:r>
            <a:r>
              <a:rPr lang="el-GR" altLang="el-GR" sz="2400" dirty="0"/>
              <a:t>βασισμένου στην ανάδειξη της ταυτότητας του προορισμού</a:t>
            </a:r>
          </a:p>
          <a:p>
            <a:endParaRPr lang="el-GR" altLang="el-GR" dirty="0"/>
          </a:p>
        </p:txBody>
      </p:sp>
      <p:pic>
        <p:nvPicPr>
          <p:cNvPr id="9" name="Εικόνα 8">
            <a:extLst>
              <a:ext uri="{FF2B5EF4-FFF2-40B4-BE49-F238E27FC236}">
                <a16:creationId xmlns:a16="http://schemas.microsoft.com/office/drawing/2014/main" id="{7B5C9EDA-A9CC-4824-A5AB-2CA7965F8D9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743200" cy="1219200"/>
          </a:xfrm>
          <a:prstGeom prst="rect">
            <a:avLst/>
          </a:prstGeom>
        </p:spPr>
      </p:pic>
    </p:spTree>
    <p:extLst>
      <p:ext uri="{BB962C8B-B14F-4D97-AF65-F5344CB8AC3E}">
        <p14:creationId xmlns:p14="http://schemas.microsoft.com/office/powerpoint/2010/main" val="30752369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 Τίτλος"/>
          <p:cNvSpPr>
            <a:spLocks noGrp="1"/>
          </p:cNvSpPr>
          <p:nvPr>
            <p:ph type="title"/>
          </p:nvPr>
        </p:nvSpPr>
        <p:spPr>
          <a:xfrm>
            <a:off x="3124200" y="1"/>
            <a:ext cx="8982075" cy="1047750"/>
          </a:xfrm>
        </p:spPr>
        <p:txBody>
          <a:bodyPr>
            <a:normAutofit/>
          </a:bodyPr>
          <a:lstStyle/>
          <a:p>
            <a:r>
              <a:rPr lang="el-GR" sz="4000" b="1" dirty="0"/>
              <a:t>Στρατηγική &amp; επιχειρησιακές παρεμβάσεις</a:t>
            </a:r>
            <a:endParaRPr lang="el-GR" altLang="el-GR" sz="4000" b="1" dirty="0"/>
          </a:p>
        </p:txBody>
      </p:sp>
      <p:sp>
        <p:nvSpPr>
          <p:cNvPr id="33795" name="2 - Θέση περιεχομένου"/>
          <p:cNvSpPr>
            <a:spLocks noGrp="1"/>
          </p:cNvSpPr>
          <p:nvPr>
            <p:ph idx="1"/>
          </p:nvPr>
        </p:nvSpPr>
        <p:spPr>
          <a:xfrm>
            <a:off x="508000" y="1323976"/>
            <a:ext cx="11277600" cy="5345114"/>
          </a:xfrm>
        </p:spPr>
        <p:txBody>
          <a:bodyPr>
            <a:normAutofit/>
          </a:bodyPr>
          <a:lstStyle/>
          <a:p>
            <a:pPr>
              <a:buFont typeface="Arial" panose="020B0604020202020204" pitchFamily="34" charset="0"/>
              <a:buNone/>
              <a:defRPr/>
            </a:pPr>
            <a:r>
              <a:rPr lang="el-GR" altLang="el-GR" sz="2800" b="1" dirty="0"/>
              <a:t>Ε. Ο ρόλος ενός Παρατηρητηρίου Βιώσιμου Τουρισμού στη τουριστική διακυβέρνηση:</a:t>
            </a:r>
          </a:p>
          <a:p>
            <a:pPr lvl="1">
              <a:defRPr/>
            </a:pPr>
            <a:r>
              <a:rPr lang="el-GR" altLang="el-GR" sz="2400" dirty="0"/>
              <a:t>Γνώση και ανάλυση (ζήτηση, προσφορά, αποτελέσματα, ικανοποίηση)</a:t>
            </a:r>
          </a:p>
          <a:p>
            <a:pPr lvl="1">
              <a:defRPr/>
            </a:pPr>
            <a:r>
              <a:rPr lang="el-GR" altLang="el-GR" sz="2400" dirty="0"/>
              <a:t>Δημιουργία </a:t>
            </a:r>
            <a:r>
              <a:rPr lang="el-GR" altLang="el-GR" sz="2400" dirty="0" err="1"/>
              <a:t>συναντίληψης</a:t>
            </a:r>
            <a:r>
              <a:rPr lang="el-GR" altLang="el-GR" sz="2400" dirty="0"/>
              <a:t> μεταξύ ενδιαφερόμενων μερών για προβλήματα, λύσεις, όραμα</a:t>
            </a:r>
          </a:p>
          <a:p>
            <a:pPr lvl="1">
              <a:defRPr/>
            </a:pPr>
            <a:r>
              <a:rPr lang="el-GR" altLang="el-GR" sz="2400" dirty="0"/>
              <a:t>Διατύπωση Οράματος και Σχεδίου. Στρατηγικό και επιχειρησιακό σχέδιο Δήμου </a:t>
            </a:r>
          </a:p>
          <a:p>
            <a:pPr lvl="1">
              <a:defRPr/>
            </a:pPr>
            <a:r>
              <a:rPr lang="el-GR" altLang="el-GR" sz="2400" dirty="0"/>
              <a:t>Σχέδιο υλοποίησης ετήσιο και πολυετές (θητεία Δημοτικής Αρχής + διάρκεια ΕΣΠΑ)</a:t>
            </a:r>
          </a:p>
          <a:p>
            <a:pPr lvl="1">
              <a:defRPr/>
            </a:pPr>
            <a:r>
              <a:rPr lang="el-GR" altLang="el-GR" sz="2400" dirty="0"/>
              <a:t>Παρακολούθηση υλοποίησης και διόρθωση πορείας</a:t>
            </a:r>
          </a:p>
          <a:p>
            <a:pPr marL="457200" lvl="1" indent="0">
              <a:buNone/>
              <a:defRPr/>
            </a:pPr>
            <a:endParaRPr lang="el-GR" altLang="el-GR" sz="2400" dirty="0"/>
          </a:p>
          <a:p>
            <a:pPr marL="457200" lvl="1" indent="0">
              <a:buNone/>
              <a:defRPr/>
            </a:pPr>
            <a:r>
              <a:rPr lang="el-GR" altLang="el-GR" sz="2800" b="1"/>
              <a:t>ΛΗΨΗ ΑΠΟΦΑΣΕΩΝ </a:t>
            </a:r>
            <a:r>
              <a:rPr lang="el-GR" altLang="el-GR" sz="2800" b="1" dirty="0"/>
              <a:t>ΜΕ ΒΑΣΗ </a:t>
            </a:r>
            <a:r>
              <a:rPr lang="el-GR" altLang="el-GR" sz="2800" b="1"/>
              <a:t>ΤΗ ΓΝΩΣΗ ΚΑΙ ΤΗ ΤΕΚΜΗΡΙΩΣΗ</a:t>
            </a:r>
            <a:endParaRPr lang="el-GR" altLang="el-GR" sz="2800" b="1" dirty="0"/>
          </a:p>
          <a:p>
            <a:pPr lvl="1">
              <a:defRPr/>
            </a:pPr>
            <a:endParaRPr lang="el-GR" altLang="el-GR" dirty="0"/>
          </a:p>
        </p:txBody>
      </p:sp>
      <p:pic>
        <p:nvPicPr>
          <p:cNvPr id="9" name="Εικόνα 8">
            <a:extLst>
              <a:ext uri="{FF2B5EF4-FFF2-40B4-BE49-F238E27FC236}">
                <a16:creationId xmlns:a16="http://schemas.microsoft.com/office/drawing/2014/main" id="{7CD60467-B307-40D9-8B95-50F66F51FB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0"/>
            <a:ext cx="2743200" cy="1209675"/>
          </a:xfrm>
          <a:prstGeom prst="rect">
            <a:avLst/>
          </a:prstGeom>
        </p:spPr>
      </p:pic>
    </p:spTree>
    <p:extLst>
      <p:ext uri="{BB962C8B-B14F-4D97-AF65-F5344CB8AC3E}">
        <p14:creationId xmlns:p14="http://schemas.microsoft.com/office/powerpoint/2010/main" val="38761446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b="1" dirty="0"/>
              <a:t>Συνοψίζοντας</a:t>
            </a:r>
            <a:endParaRPr lang="en-US" sz="4000" b="1" dirty="0"/>
          </a:p>
        </p:txBody>
      </p:sp>
      <p:sp>
        <p:nvSpPr>
          <p:cNvPr id="3" name="Content Placeholder 2"/>
          <p:cNvSpPr>
            <a:spLocks noGrp="1"/>
          </p:cNvSpPr>
          <p:nvPr>
            <p:ph idx="1"/>
          </p:nvPr>
        </p:nvSpPr>
        <p:spPr/>
        <p:txBody>
          <a:bodyPr/>
          <a:lstStyle/>
          <a:p>
            <a:endParaRPr lang="el-GR" dirty="0"/>
          </a:p>
          <a:p>
            <a:r>
              <a:rPr lang="el-GR" sz="2800" dirty="0"/>
              <a:t>Επείγει η αλλαγή του παραγωγικού μοντέλου των Κυκλάδων με στόχο μια βιώσιμη τουριστική ανάπτυξη σε βιώσιμους προορισμούς</a:t>
            </a:r>
          </a:p>
          <a:p>
            <a:r>
              <a:rPr lang="el-GR" sz="2800" dirty="0"/>
              <a:t>με έμφαση:</a:t>
            </a:r>
          </a:p>
          <a:p>
            <a:pPr>
              <a:buFont typeface="Wingdings" panose="05000000000000000000" pitchFamily="2" charset="2"/>
              <a:buChar char="Ø"/>
            </a:pPr>
            <a:r>
              <a:rPr lang="el-GR" sz="2800" dirty="0"/>
              <a:t>στην ικανοποίηση κατοίκων, επισκεπτών και εργαζόμενων </a:t>
            </a:r>
          </a:p>
          <a:p>
            <a:pPr>
              <a:buFont typeface="Wingdings" panose="05000000000000000000" pitchFamily="2" charset="2"/>
              <a:buChar char="Ø"/>
            </a:pPr>
            <a:r>
              <a:rPr lang="el-GR" sz="2800" dirty="0"/>
              <a:t>στην αξιοποίηση του τοπικού φυσικού, πολιτιστικού, παραγωγικού και  ανθρώπινου κεφαλαίου </a:t>
            </a:r>
            <a:r>
              <a:rPr lang="el-GR" sz="2800"/>
              <a:t>(γνώσης)</a:t>
            </a:r>
            <a:endParaRPr lang="el-GR" sz="2800" dirty="0"/>
          </a:p>
          <a:p>
            <a:endParaRPr lang="en-US" sz="2800" dirty="0"/>
          </a:p>
        </p:txBody>
      </p:sp>
      <p:pic>
        <p:nvPicPr>
          <p:cNvPr id="4" name="Εικόνα 8">
            <a:extLst>
              <a:ext uri="{FF2B5EF4-FFF2-40B4-BE49-F238E27FC236}">
                <a16:creationId xmlns:a16="http://schemas.microsoft.com/office/drawing/2014/main" id="{7CD60467-B307-40D9-8B95-50F66F51FB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0930" y="527685"/>
            <a:ext cx="2743200" cy="1209675"/>
          </a:xfrm>
          <a:prstGeom prst="rect">
            <a:avLst/>
          </a:prstGeom>
        </p:spPr>
      </p:pic>
    </p:spTree>
    <p:extLst>
      <p:ext uri="{BB962C8B-B14F-4D97-AF65-F5344CB8AC3E}">
        <p14:creationId xmlns:p14="http://schemas.microsoft.com/office/powerpoint/2010/main" val="1546387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6EA3124-DA4F-4290-A01E-67A09651D44E}"/>
              </a:ext>
            </a:extLst>
          </p:cNvPr>
          <p:cNvSpPr>
            <a:spLocks noGrp="1"/>
          </p:cNvSpPr>
          <p:nvPr>
            <p:ph type="title"/>
          </p:nvPr>
        </p:nvSpPr>
        <p:spPr>
          <a:xfrm>
            <a:off x="398781" y="121921"/>
            <a:ext cx="8516619" cy="1280160"/>
          </a:xfrm>
        </p:spPr>
        <p:txBody>
          <a:bodyPr>
            <a:normAutofit fontScale="90000"/>
          </a:bodyPr>
          <a:lstStyle/>
          <a:p>
            <a:pPr algn="ctr"/>
            <a:r>
              <a:rPr lang="el-GR" b="1" dirty="0"/>
              <a:t>Μεγέθυνση με διαρθρωτικές αδυναμίες και αδιέξοδα</a:t>
            </a:r>
            <a:r>
              <a:rPr lang="en-GB" b="1" dirty="0"/>
              <a:t> (1)</a:t>
            </a:r>
            <a:endParaRPr lang="el-GR" b="1" dirty="0"/>
          </a:p>
        </p:txBody>
      </p:sp>
      <p:sp>
        <p:nvSpPr>
          <p:cNvPr id="3" name="Θέση περιεχομένου 2">
            <a:extLst>
              <a:ext uri="{FF2B5EF4-FFF2-40B4-BE49-F238E27FC236}">
                <a16:creationId xmlns:a16="http://schemas.microsoft.com/office/drawing/2014/main" id="{E4AC200C-09C3-47BD-AC3A-0B558D6375F6}"/>
              </a:ext>
            </a:extLst>
          </p:cNvPr>
          <p:cNvSpPr>
            <a:spLocks noGrp="1"/>
          </p:cNvSpPr>
          <p:nvPr>
            <p:ph idx="1"/>
          </p:nvPr>
        </p:nvSpPr>
        <p:spPr>
          <a:xfrm>
            <a:off x="398780" y="1333498"/>
            <a:ext cx="11394439" cy="5402581"/>
          </a:xfrm>
        </p:spPr>
        <p:txBody>
          <a:bodyPr anchor="ctr">
            <a:normAutofit/>
          </a:bodyPr>
          <a:lstStyle/>
          <a:p>
            <a:pPr marL="0" indent="0">
              <a:spcAft>
                <a:spcPts val="1000"/>
              </a:spcAft>
              <a:buNone/>
            </a:pPr>
            <a:r>
              <a:rPr lang="el-GR" sz="2400" dirty="0">
                <a:effectLst/>
                <a:latin typeface="Calibri" panose="020F0502020204030204" pitchFamily="34" charset="0"/>
                <a:ea typeface="Times New Roman" panose="02020603050405020304" pitchFamily="18" charset="0"/>
                <a:cs typeface="Calibri" panose="020F0502020204030204" pitchFamily="34" charset="0"/>
              </a:rPr>
              <a:t>Η υψηλή αντοχή του τουρισμού στην εθνική και παγκόσμια οικονομική κρίση όπως καταγράφηκε από την έντονη αύξηση των διανυκτερεύσεων και την λιγότερη έντονη αύξηση των εισπράξεων τη δεκαετία που πέρασε, δεν μπορεί να κρύψει μια σειρά από σημαντικές διαρθρωτικές αδυναμίες του:</a:t>
            </a:r>
            <a:endParaRPr lang="el-GR"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l-GR" sz="2400" b="1" dirty="0">
                <a:effectLst/>
                <a:latin typeface="Calibri" panose="020F0502020204030204" pitchFamily="34" charset="0"/>
                <a:ea typeface="Times New Roman" panose="02020603050405020304" pitchFamily="18" charset="0"/>
                <a:cs typeface="Calibri" panose="020F0502020204030204" pitchFamily="34" charset="0"/>
              </a:rPr>
              <a:t>Χαμηλή δαπάνη, χαμηλές </a:t>
            </a:r>
            <a:r>
              <a:rPr lang="el-GR" sz="2400" b="1" dirty="0" err="1">
                <a:effectLst/>
                <a:latin typeface="Calibri" panose="020F0502020204030204" pitchFamily="34" charset="0"/>
                <a:ea typeface="Times New Roman" panose="02020603050405020304" pitchFamily="18" charset="0"/>
                <a:cs typeface="Calibri" panose="020F0502020204030204" pitchFamily="34" charset="0"/>
              </a:rPr>
              <a:t>πληρότητες</a:t>
            </a:r>
            <a:r>
              <a:rPr lang="el-GR" sz="2400" b="1" dirty="0">
                <a:effectLst/>
                <a:latin typeface="Calibri" panose="020F0502020204030204" pitchFamily="34" charset="0"/>
                <a:ea typeface="Times New Roman" panose="02020603050405020304" pitchFamily="18" charset="0"/>
                <a:cs typeface="Calibri" panose="020F0502020204030204" pitchFamily="34" charset="0"/>
              </a:rPr>
              <a:t> και υψηλή εξάρτηση </a:t>
            </a:r>
            <a:r>
              <a:rPr lang="el-GR" sz="2400" dirty="0">
                <a:effectLst/>
                <a:latin typeface="Calibri" panose="020F0502020204030204" pitchFamily="34" charset="0"/>
                <a:ea typeface="Times New Roman" panose="02020603050405020304" pitchFamily="18" charset="0"/>
                <a:cs typeface="Calibri" panose="020F0502020204030204" pitchFamily="34" charset="0"/>
              </a:rPr>
              <a:t>από εξωγενείς παράγοντες που συνεπάγεται προβληματική βιωσιμότητα επιχειρήσεων</a:t>
            </a:r>
            <a:endParaRPr lang="el-GR"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l-GR" sz="2400" b="1" dirty="0">
                <a:effectLst/>
                <a:latin typeface="Calibri" panose="020F0502020204030204" pitchFamily="34" charset="0"/>
                <a:ea typeface="Times New Roman" panose="02020603050405020304" pitchFamily="18" charset="0"/>
                <a:cs typeface="Calibri" panose="020F0502020204030204" pitchFamily="34" charset="0"/>
              </a:rPr>
              <a:t>Μονοδιάστατο προϊόν 3</a:t>
            </a:r>
            <a:r>
              <a:rPr lang="en-GB" sz="2400" b="1" dirty="0">
                <a:effectLst/>
                <a:latin typeface="Calibri" panose="020F0502020204030204" pitchFamily="34" charset="0"/>
                <a:ea typeface="Times New Roman" panose="02020603050405020304" pitchFamily="18" charset="0"/>
                <a:cs typeface="Calibri" panose="020F0502020204030204" pitchFamily="34" charset="0"/>
              </a:rPr>
              <a:t>S </a:t>
            </a:r>
            <a:r>
              <a:rPr lang="el-GR" sz="2400" dirty="0">
                <a:effectLst/>
                <a:latin typeface="Calibri" panose="020F0502020204030204" pitchFamily="34" charset="0"/>
                <a:ea typeface="Times New Roman" panose="02020603050405020304" pitchFamily="18" charset="0"/>
                <a:cs typeface="Calibri" panose="020F0502020204030204" pitchFamily="34" charset="0"/>
              </a:rPr>
              <a:t>που συνεπάγεται υψηλή </a:t>
            </a:r>
            <a:r>
              <a:rPr lang="el-GR" sz="2400" dirty="0" err="1">
                <a:effectLst/>
                <a:latin typeface="Calibri" panose="020F0502020204030204" pitchFamily="34" charset="0"/>
                <a:ea typeface="Times New Roman" panose="02020603050405020304" pitchFamily="18" charset="0"/>
                <a:cs typeface="Calibri" panose="020F0502020204030204" pitchFamily="34" charset="0"/>
              </a:rPr>
              <a:t>χωρο-χρονο</a:t>
            </a:r>
            <a:r>
              <a:rPr lang="el-GR" sz="2400" dirty="0">
                <a:effectLst/>
                <a:latin typeface="Calibri" panose="020F0502020204030204" pitchFamily="34" charset="0"/>
                <a:ea typeface="Times New Roman" panose="02020603050405020304" pitchFamily="18" charset="0"/>
                <a:cs typeface="Calibri" panose="020F0502020204030204" pitchFamily="34" charset="0"/>
              </a:rPr>
              <a:t> συγκέντρωση</a:t>
            </a:r>
            <a:endParaRPr lang="el-GR"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l-GR" sz="2400" b="1" dirty="0">
                <a:effectLst/>
                <a:latin typeface="Calibri" panose="020F0502020204030204" pitchFamily="34" charset="0"/>
                <a:ea typeface="Times New Roman" panose="02020603050405020304" pitchFamily="18" charset="0"/>
                <a:cs typeface="Calibri" panose="020F0502020204030204" pitchFamily="34" charset="0"/>
              </a:rPr>
              <a:t>Χαμηλό επίπεδο αρχικής εκπαίδευσης και έλλειψη διαρκούς κατάρτισης εργοδοτών </a:t>
            </a:r>
            <a:endParaRPr lang="el-GR"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spcAft>
                <a:spcPts val="1000"/>
              </a:spcAft>
              <a:buNone/>
            </a:pPr>
            <a:br>
              <a:rPr lang="el-GR" sz="1500" dirty="0">
                <a:effectLst/>
                <a:latin typeface="Calibri" panose="020F0502020204030204" pitchFamily="34" charset="0"/>
                <a:ea typeface="Times New Roman" panose="02020603050405020304" pitchFamily="18" charset="0"/>
                <a:cs typeface="Times New Roman" panose="02020603050405020304" pitchFamily="18" charset="0"/>
              </a:rPr>
            </a:br>
            <a:r>
              <a:rPr lang="el-GR" sz="15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l-GR" sz="15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4" name="Εικόνα 3">
            <a:extLst>
              <a:ext uri="{FF2B5EF4-FFF2-40B4-BE49-F238E27FC236}">
                <a16:creationId xmlns:a16="http://schemas.microsoft.com/office/drawing/2014/main" id="{06265D04-3148-4CA2-BEA4-A78349F6DF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48825" y="348961"/>
            <a:ext cx="1753505" cy="1175039"/>
          </a:xfrm>
          <a:prstGeom prst="rect">
            <a:avLst/>
          </a:prstGeom>
        </p:spPr>
      </p:pic>
    </p:spTree>
    <p:extLst>
      <p:ext uri="{BB962C8B-B14F-4D97-AF65-F5344CB8AC3E}">
        <p14:creationId xmlns:p14="http://schemas.microsoft.com/office/powerpoint/2010/main" val="64188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A818137-C7ED-45DB-9690-35DEDF80D653}"/>
              </a:ext>
            </a:extLst>
          </p:cNvPr>
          <p:cNvSpPr>
            <a:spLocks noGrp="1"/>
          </p:cNvSpPr>
          <p:nvPr>
            <p:ph type="title"/>
          </p:nvPr>
        </p:nvSpPr>
        <p:spPr>
          <a:xfrm>
            <a:off x="325120" y="627564"/>
            <a:ext cx="8929322" cy="368116"/>
          </a:xfrm>
        </p:spPr>
        <p:txBody>
          <a:bodyPr>
            <a:normAutofit fontScale="90000"/>
          </a:bodyPr>
          <a:lstStyle/>
          <a:p>
            <a:pPr algn="ctr"/>
            <a:r>
              <a:rPr lang="el-GR" b="1" dirty="0"/>
              <a:t>Μεγέθυνση με διαρθρωτικές αδυναμίες και αδιέξοδα</a:t>
            </a:r>
            <a:r>
              <a:rPr lang="en-GB" b="1" dirty="0"/>
              <a:t> (2)</a:t>
            </a:r>
            <a:endParaRPr lang="el-GR" dirty="0"/>
          </a:p>
        </p:txBody>
      </p:sp>
      <p:sp>
        <p:nvSpPr>
          <p:cNvPr id="3" name="Θέση περιεχομένου 2">
            <a:extLst>
              <a:ext uri="{FF2B5EF4-FFF2-40B4-BE49-F238E27FC236}">
                <a16:creationId xmlns:a16="http://schemas.microsoft.com/office/drawing/2014/main" id="{FB9132AB-81DC-49D8-9B91-28D6BEF908BF}"/>
              </a:ext>
            </a:extLst>
          </p:cNvPr>
          <p:cNvSpPr>
            <a:spLocks noGrp="1"/>
          </p:cNvSpPr>
          <p:nvPr>
            <p:ph idx="1"/>
          </p:nvPr>
        </p:nvSpPr>
        <p:spPr>
          <a:xfrm>
            <a:off x="228600" y="1493520"/>
            <a:ext cx="11868150" cy="5212079"/>
          </a:xfrm>
        </p:spPr>
        <p:txBody>
          <a:bodyPr anchor="ctr">
            <a:normAutofit/>
          </a:bodyPr>
          <a:lstStyle/>
          <a:p>
            <a:pPr marL="342900" lvl="0" indent="-342900">
              <a:buFont typeface="Symbol" panose="05050102010706020507" pitchFamily="18" charset="2"/>
              <a:buChar char=""/>
            </a:pPr>
            <a:r>
              <a:rPr lang="el-GR" sz="2400" b="1" dirty="0">
                <a:effectLst/>
                <a:latin typeface="Calibri" panose="020F0502020204030204" pitchFamily="34" charset="0"/>
                <a:ea typeface="Times New Roman" panose="02020603050405020304" pitchFamily="18" charset="0"/>
                <a:cs typeface="Calibri" panose="020F0502020204030204" pitchFamily="34" charset="0"/>
              </a:rPr>
              <a:t>Χαμηλό επίπεδο εκπαίδευσης και περιορισμένη κατάρτιση εργαζόμενων</a:t>
            </a:r>
            <a:r>
              <a:rPr lang="el-GR" sz="2400" dirty="0">
                <a:effectLst/>
                <a:latin typeface="Calibri" panose="020F0502020204030204" pitchFamily="34" charset="0"/>
                <a:ea typeface="Times New Roman" panose="02020603050405020304" pitchFamily="18" charset="0"/>
                <a:cs typeface="Calibri" panose="020F0502020204030204" pitchFamily="34" charset="0"/>
              </a:rPr>
              <a:t> με πρόσκαιρες συνθήκες εργασίας, οι χαμηλές αμοιβές παράλληλα με συνθήκες εργασίας που έχουν χειροτερεύσει τα τελευταία χρόνια δεν τους επιτρέπουν να ταυτιστούν με την επιχείρηση και να συμβάλουν στην επιτυχία της</a:t>
            </a:r>
            <a:endParaRPr lang="el-GR"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l-GR" sz="2400" b="1" dirty="0">
                <a:latin typeface="Calibri" panose="020F0502020204030204" pitchFamily="34" charset="0"/>
                <a:ea typeface="Times New Roman" panose="02020603050405020304" pitchFamily="18" charset="0"/>
                <a:cs typeface="Calibri" panose="020F0502020204030204" pitchFamily="34" charset="0"/>
              </a:rPr>
              <a:t>Τουριστικό προϊόν χαμηλής </a:t>
            </a:r>
            <a:r>
              <a:rPr lang="el-GR" sz="2400" b="1" dirty="0">
                <a:effectLst/>
                <a:latin typeface="Calibri" panose="020F0502020204030204" pitchFamily="34" charset="0"/>
                <a:ea typeface="Times New Roman" panose="02020603050405020304" pitchFamily="18" charset="0"/>
                <a:cs typeface="Calibri" panose="020F0502020204030204" pitchFamily="34" charset="0"/>
              </a:rPr>
              <a:t>προστιθέμενης αξίας, «απλό» (χωρίς δραστηριότητες) και χαμηλής ανταγωνιστικότητας </a:t>
            </a:r>
            <a:r>
              <a:rPr lang="el-GR" sz="2400" dirty="0">
                <a:effectLst/>
                <a:latin typeface="Calibri" panose="020F0502020204030204" pitchFamily="34" charset="0"/>
                <a:ea typeface="Times New Roman" panose="02020603050405020304" pitchFamily="18" charset="0"/>
                <a:cs typeface="Calibri" panose="020F0502020204030204" pitchFamily="34" charset="0"/>
              </a:rPr>
              <a:t>με υψηλές διαρροές που επιβιώνει μέσω χαμηλού κόστους παραγωγής και εξωτερίκευσης του ιδιωτικού κόστους σε οικονομία (αποφυγή φορολόγησης) κοινωνία (αδήλωτη και κακοπληρωμένη εργασία) και περιβάλλον (υπερκατανάλωση ατιμολόγητων φυσικών πόρων)</a:t>
            </a:r>
            <a:endParaRPr lang="el-GR"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spcAft>
                <a:spcPts val="1000"/>
              </a:spcAft>
              <a:buFont typeface="Symbol" panose="05050102010706020507" pitchFamily="18" charset="2"/>
              <a:buChar char=""/>
            </a:pPr>
            <a:r>
              <a:rPr lang="el-GR" sz="2400" b="1" dirty="0">
                <a:effectLst/>
                <a:latin typeface="Calibri" panose="020F0502020204030204" pitchFamily="34" charset="0"/>
                <a:ea typeface="Times New Roman" panose="02020603050405020304" pitchFamily="18" charset="0"/>
                <a:cs typeface="Calibri" panose="020F0502020204030204" pitchFamily="34" charset="0"/>
              </a:rPr>
              <a:t>Έλλειψη ολοκληρωμένης στρατηγικής τουριστικής ανάπτυξης </a:t>
            </a:r>
            <a:r>
              <a:rPr lang="el-GR" sz="2400" dirty="0">
                <a:effectLst/>
                <a:latin typeface="Calibri" panose="020F0502020204030204" pitchFamily="34" charset="0"/>
                <a:ea typeface="Times New Roman" panose="02020603050405020304" pitchFamily="18" charset="0"/>
                <a:cs typeface="Calibri" panose="020F0502020204030204" pitchFamily="34" charset="0"/>
              </a:rPr>
              <a:t>και εξειδικευμένων σχεδίων ανά τύπο περιοχής (νησιωτικές &amp; παράκτιες, αστικές, «μη αναπτυγμένες»)</a:t>
            </a:r>
            <a:endParaRPr lang="el-GR"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l-GR" sz="1500" dirty="0"/>
          </a:p>
        </p:txBody>
      </p:sp>
      <p:pic>
        <p:nvPicPr>
          <p:cNvPr id="7" name="Εικόνα 6">
            <a:extLst>
              <a:ext uri="{FF2B5EF4-FFF2-40B4-BE49-F238E27FC236}">
                <a16:creationId xmlns:a16="http://schemas.microsoft.com/office/drawing/2014/main" id="{1C94EC92-DF7A-4F9D-8436-54DE43A95EA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82200" y="169601"/>
            <a:ext cx="1800225" cy="1106749"/>
          </a:xfrm>
          <a:prstGeom prst="rect">
            <a:avLst/>
          </a:prstGeom>
        </p:spPr>
      </p:pic>
    </p:spTree>
    <p:extLst>
      <p:ext uri="{BB962C8B-B14F-4D97-AF65-F5344CB8AC3E}">
        <p14:creationId xmlns:p14="http://schemas.microsoft.com/office/powerpoint/2010/main" val="956364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182FAE-E90A-4AD7-B295-04225E7CA7C6}"/>
              </a:ext>
            </a:extLst>
          </p:cNvPr>
          <p:cNvSpPr>
            <a:spLocks noGrp="1"/>
          </p:cNvSpPr>
          <p:nvPr>
            <p:ph type="title"/>
          </p:nvPr>
        </p:nvSpPr>
        <p:spPr>
          <a:xfrm>
            <a:off x="203200" y="0"/>
            <a:ext cx="9804400" cy="1402079"/>
          </a:xfrm>
        </p:spPr>
        <p:txBody>
          <a:bodyPr>
            <a:normAutofit/>
          </a:bodyPr>
          <a:lstStyle/>
          <a:p>
            <a:r>
              <a:rPr lang="el-GR" sz="4000" b="1" dirty="0"/>
              <a:t>Η μη βιωσιμότητα του τουρισμού των </a:t>
            </a:r>
            <a:r>
              <a:rPr lang="en-GB" sz="4000" b="1" dirty="0"/>
              <a:t>3S </a:t>
            </a:r>
            <a:r>
              <a:rPr lang="el-GR" sz="4000" b="1" dirty="0"/>
              <a:t>και του </a:t>
            </a:r>
            <a:r>
              <a:rPr lang="en-GB" sz="4000" b="1" dirty="0"/>
              <a:t>real estate</a:t>
            </a:r>
            <a:r>
              <a:rPr lang="el-GR" sz="4000" b="1" dirty="0"/>
              <a:t> σε έναν κόσμο που αλλάζει</a:t>
            </a:r>
          </a:p>
        </p:txBody>
      </p:sp>
      <p:sp>
        <p:nvSpPr>
          <p:cNvPr id="3" name="Θέση περιεχομένου 2">
            <a:extLst>
              <a:ext uri="{FF2B5EF4-FFF2-40B4-BE49-F238E27FC236}">
                <a16:creationId xmlns:a16="http://schemas.microsoft.com/office/drawing/2014/main" id="{5E7D91EA-7445-4CC3-83EA-31D4A02197B0}"/>
              </a:ext>
            </a:extLst>
          </p:cNvPr>
          <p:cNvSpPr>
            <a:spLocks noGrp="1"/>
          </p:cNvSpPr>
          <p:nvPr>
            <p:ph idx="1"/>
          </p:nvPr>
        </p:nvSpPr>
        <p:spPr>
          <a:xfrm>
            <a:off x="203200" y="1552574"/>
            <a:ext cx="10422842" cy="5193665"/>
          </a:xfrm>
        </p:spPr>
        <p:txBody>
          <a:bodyPr anchor="ctr">
            <a:normAutofit fontScale="92500" lnSpcReduction="10000"/>
          </a:bodyPr>
          <a:lstStyle/>
          <a:p>
            <a:pPr marL="0" indent="0">
              <a:buNone/>
            </a:pPr>
            <a:endParaRPr lang="el-GR" sz="2400" dirty="0"/>
          </a:p>
          <a:p>
            <a:pPr marL="0" indent="0">
              <a:buNone/>
            </a:pPr>
            <a:r>
              <a:rPr lang="el-GR" sz="3200" dirty="0"/>
              <a:t>Βασίζεται στη διαρκή μεγέθυνση που έχει δεν όρια</a:t>
            </a:r>
            <a:r>
              <a:rPr lang="en-GB" sz="3200" dirty="0"/>
              <a:t> </a:t>
            </a:r>
            <a:r>
              <a:rPr lang="el-GR" sz="3200" dirty="0"/>
              <a:t>και όχι στη βιώσιμη διαχείριση των προορισμών </a:t>
            </a:r>
          </a:p>
          <a:p>
            <a:r>
              <a:rPr lang="el-GR" sz="2400" b="1" dirty="0"/>
              <a:t>Οικονομία:</a:t>
            </a:r>
            <a:r>
              <a:rPr lang="el-GR" sz="2400" dirty="0"/>
              <a:t> η μετακίνηση του βάρους της κερδοφορίας από τη παραγωγή στην αρχική επένδυση</a:t>
            </a:r>
          </a:p>
          <a:p>
            <a:r>
              <a:rPr lang="el-GR" sz="2400" b="1" dirty="0"/>
              <a:t>Κοινωνία:</a:t>
            </a:r>
          </a:p>
          <a:p>
            <a:pPr lvl="1">
              <a:buFont typeface="Wingdings" panose="05000000000000000000" pitchFamily="2" charset="2"/>
              <a:buChar char="Ø"/>
            </a:pPr>
            <a:r>
              <a:rPr lang="el-GR" sz="2400" b="1" i="1" dirty="0"/>
              <a:t>Απασχόληση</a:t>
            </a:r>
            <a:r>
              <a:rPr lang="en-GB" sz="2400" dirty="0"/>
              <a:t>: </a:t>
            </a:r>
            <a:r>
              <a:rPr lang="el-GR" sz="2400" dirty="0"/>
              <a:t>η συνεχής υποβάθμιση των συνθηκών εργασίας οδήγησε σε μαζική «έξοδο» με αφορμή την πανδημία</a:t>
            </a:r>
          </a:p>
          <a:p>
            <a:pPr lvl="1">
              <a:buFont typeface="Wingdings" panose="05000000000000000000" pitchFamily="2" charset="2"/>
              <a:buChar char="Ø"/>
            </a:pPr>
            <a:r>
              <a:rPr lang="el-GR" sz="2400" b="1" i="1" dirty="0"/>
              <a:t>Κοινωνική αποδοχή</a:t>
            </a:r>
            <a:r>
              <a:rPr lang="el-GR" sz="2400" dirty="0"/>
              <a:t>: η εμφάνιση των φαινομένων του </a:t>
            </a:r>
            <a:r>
              <a:rPr lang="el-GR" sz="2400" dirty="0" err="1"/>
              <a:t>υπερτουρισμού</a:t>
            </a:r>
            <a:r>
              <a:rPr lang="el-GR" sz="2400" dirty="0"/>
              <a:t> σε κατοίκους και επισκέπτες</a:t>
            </a:r>
          </a:p>
          <a:p>
            <a:r>
              <a:rPr lang="el-GR" sz="2400" b="1" dirty="0"/>
              <a:t>Περιβάλλον:</a:t>
            </a:r>
          </a:p>
          <a:p>
            <a:pPr lvl="1">
              <a:buFont typeface="Wingdings" panose="05000000000000000000" pitchFamily="2" charset="2"/>
              <a:buChar char="Ø"/>
            </a:pPr>
            <a:r>
              <a:rPr lang="el-GR" sz="2400" b="1" i="1" dirty="0" err="1"/>
              <a:t>Υπερδόμηση</a:t>
            </a:r>
            <a:r>
              <a:rPr lang="el-GR" sz="2400" dirty="0"/>
              <a:t> με υποβάθμιση τοπίου και </a:t>
            </a:r>
            <a:r>
              <a:rPr lang="el-GR" sz="2400" dirty="0" err="1"/>
              <a:t>θελγήτρων</a:t>
            </a:r>
            <a:endParaRPr lang="el-GR" sz="2400" dirty="0"/>
          </a:p>
          <a:p>
            <a:pPr lvl="1">
              <a:buFont typeface="Wingdings" panose="05000000000000000000" pitchFamily="2" charset="2"/>
              <a:buChar char="Ø"/>
            </a:pPr>
            <a:r>
              <a:rPr lang="el-GR" sz="2400" b="1" i="1" dirty="0"/>
              <a:t>Συνωστισμός</a:t>
            </a:r>
            <a:r>
              <a:rPr lang="el-GR" sz="2400" dirty="0"/>
              <a:t>, θόρυβος, ατμοσφαιρική ρύπανση</a:t>
            </a:r>
          </a:p>
          <a:p>
            <a:pPr lvl="1">
              <a:buFont typeface="Wingdings" panose="05000000000000000000" pitchFamily="2" charset="2"/>
              <a:buChar char="Ø"/>
            </a:pPr>
            <a:r>
              <a:rPr lang="el-GR" sz="2400" b="1" i="1" dirty="0" err="1"/>
              <a:t>Ελλειψη</a:t>
            </a:r>
            <a:r>
              <a:rPr lang="el-GR" sz="2400" b="1" i="1" dirty="0"/>
              <a:t> νερού, υποβάθμιση εδάφους και θάλασσας, μείωση βιοποικιλότητας</a:t>
            </a:r>
          </a:p>
          <a:p>
            <a:pPr lvl="1">
              <a:buFont typeface="Wingdings" panose="05000000000000000000" pitchFamily="2" charset="2"/>
              <a:buChar char="Ø"/>
            </a:pPr>
            <a:endParaRPr lang="el-GR" sz="1300" dirty="0"/>
          </a:p>
          <a:p>
            <a:pPr lvl="1">
              <a:buFont typeface="Wingdings" panose="05000000000000000000" pitchFamily="2" charset="2"/>
              <a:buChar char="Ø"/>
            </a:pPr>
            <a:endParaRPr lang="el-GR" sz="1300" dirty="0"/>
          </a:p>
          <a:p>
            <a:endParaRPr lang="el-GR" sz="1300" dirty="0"/>
          </a:p>
        </p:txBody>
      </p:sp>
      <p:pic>
        <p:nvPicPr>
          <p:cNvPr id="4" name="Εικόνα 3">
            <a:extLst>
              <a:ext uri="{FF2B5EF4-FFF2-40B4-BE49-F238E27FC236}">
                <a16:creationId xmlns:a16="http://schemas.microsoft.com/office/drawing/2014/main" id="{26E677D4-CED9-4F23-B6CB-7785B1409F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26042" y="5373080"/>
            <a:ext cx="1462088" cy="826079"/>
          </a:xfrm>
          <a:prstGeom prst="rect">
            <a:avLst/>
          </a:prstGeom>
        </p:spPr>
      </p:pic>
    </p:spTree>
    <p:extLst>
      <p:ext uri="{BB962C8B-B14F-4D97-AF65-F5344CB8AC3E}">
        <p14:creationId xmlns:p14="http://schemas.microsoft.com/office/powerpoint/2010/main" val="1380106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6C4ACC5-1473-4D78-8207-6D3BF8F3F02A}"/>
              </a:ext>
            </a:extLst>
          </p:cNvPr>
          <p:cNvSpPr>
            <a:spLocks noGrp="1"/>
          </p:cNvSpPr>
          <p:nvPr>
            <p:ph type="title"/>
          </p:nvPr>
        </p:nvSpPr>
        <p:spPr>
          <a:xfrm>
            <a:off x="838200" y="556996"/>
            <a:ext cx="10515600" cy="214529"/>
          </a:xfrm>
        </p:spPr>
        <p:txBody>
          <a:bodyPr>
            <a:normAutofit fontScale="90000"/>
          </a:bodyPr>
          <a:lstStyle/>
          <a:p>
            <a:r>
              <a:rPr lang="el-GR" b="1" dirty="0"/>
              <a:t>Τι συμβαίνει στις Κυκλάδες;</a:t>
            </a:r>
            <a:r>
              <a:rPr lang="el-GR" sz="5200" dirty="0"/>
              <a:t>	</a:t>
            </a:r>
          </a:p>
        </p:txBody>
      </p:sp>
      <p:graphicFrame>
        <p:nvGraphicFramePr>
          <p:cNvPr id="5" name="Θέση περιεχομένου 2">
            <a:extLst>
              <a:ext uri="{FF2B5EF4-FFF2-40B4-BE49-F238E27FC236}">
                <a16:creationId xmlns:a16="http://schemas.microsoft.com/office/drawing/2014/main" id="{E862C2E6-E72B-BC54-868F-EAEEAD07F040}"/>
              </a:ext>
            </a:extLst>
          </p:cNvPr>
          <p:cNvGraphicFramePr>
            <a:graphicFrameLocks noGrp="1"/>
          </p:cNvGraphicFramePr>
          <p:nvPr>
            <p:ph idx="1"/>
            <p:extLst>
              <p:ext uri="{D42A27DB-BD31-4B8C-83A1-F6EECF244321}">
                <p14:modId xmlns:p14="http://schemas.microsoft.com/office/powerpoint/2010/main" val="166642082"/>
              </p:ext>
            </p:extLst>
          </p:nvPr>
        </p:nvGraphicFramePr>
        <p:xfrm>
          <a:off x="838200" y="1390650"/>
          <a:ext cx="10934700" cy="52636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Εικόνα 6">
            <a:extLst>
              <a:ext uri="{FF2B5EF4-FFF2-40B4-BE49-F238E27FC236}">
                <a16:creationId xmlns:a16="http://schemas.microsoft.com/office/drawing/2014/main" id="{BFA143C2-222A-46B0-B8F8-71D8A7790AF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144000" y="203677"/>
            <a:ext cx="2509520" cy="1186973"/>
          </a:xfrm>
          <a:prstGeom prst="rect">
            <a:avLst/>
          </a:prstGeom>
        </p:spPr>
      </p:pic>
    </p:spTree>
    <p:extLst>
      <p:ext uri="{BB962C8B-B14F-4D97-AF65-F5344CB8AC3E}">
        <p14:creationId xmlns:p14="http://schemas.microsoft.com/office/powerpoint/2010/main" val="3848010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D3CAA1F-B4A1-4EF6-AC1B-F901419C534C}"/>
              </a:ext>
            </a:extLst>
          </p:cNvPr>
          <p:cNvSpPr>
            <a:spLocks noGrp="1"/>
          </p:cNvSpPr>
          <p:nvPr>
            <p:ph type="title"/>
          </p:nvPr>
        </p:nvSpPr>
        <p:spPr>
          <a:xfrm>
            <a:off x="960100" y="685808"/>
            <a:ext cx="10734060" cy="695316"/>
          </a:xfrm>
        </p:spPr>
        <p:txBody>
          <a:bodyPr anchor="b">
            <a:noAutofit/>
          </a:bodyPr>
          <a:lstStyle/>
          <a:p>
            <a:r>
              <a:rPr lang="el-GR" sz="4000" b="1" dirty="0"/>
              <a:t>Ποια τα κρίσιμα θέματα που απαιτούν πολιτικές; (1)</a:t>
            </a:r>
          </a:p>
        </p:txBody>
      </p:sp>
      <p:sp>
        <p:nvSpPr>
          <p:cNvPr id="3" name="Θέση περιεχομένου 2">
            <a:extLst>
              <a:ext uri="{FF2B5EF4-FFF2-40B4-BE49-F238E27FC236}">
                <a16:creationId xmlns:a16="http://schemas.microsoft.com/office/drawing/2014/main" id="{A55D02E8-16BA-43B1-86AC-6D6C312C951E}"/>
              </a:ext>
            </a:extLst>
          </p:cNvPr>
          <p:cNvSpPr>
            <a:spLocks noGrp="1"/>
          </p:cNvSpPr>
          <p:nvPr>
            <p:ph idx="1"/>
          </p:nvPr>
        </p:nvSpPr>
        <p:spPr>
          <a:xfrm>
            <a:off x="3586480" y="1971675"/>
            <a:ext cx="8321040" cy="4713604"/>
          </a:xfrm>
        </p:spPr>
        <p:txBody>
          <a:bodyPr>
            <a:normAutofit lnSpcReduction="10000"/>
          </a:bodyPr>
          <a:lstStyle/>
          <a:p>
            <a:pPr marL="0" indent="0">
              <a:buNone/>
            </a:pPr>
            <a:r>
              <a:rPr lang="el-GR" sz="3200" dirty="0"/>
              <a:t>Τα ανεπαρκώς αξιοποιημένα </a:t>
            </a:r>
            <a:r>
              <a:rPr lang="el-GR" sz="3200" b="1" dirty="0"/>
              <a:t>δυνατά σημεία</a:t>
            </a:r>
            <a:r>
              <a:rPr lang="el-GR" sz="3200" dirty="0"/>
              <a:t>:</a:t>
            </a:r>
          </a:p>
          <a:p>
            <a:pPr>
              <a:buFont typeface="Wingdings" panose="05000000000000000000" pitchFamily="2" charset="2"/>
              <a:buChar char="Ø"/>
            </a:pPr>
            <a:r>
              <a:rPr lang="el-GR" sz="2400" dirty="0"/>
              <a:t>  </a:t>
            </a:r>
            <a:r>
              <a:rPr lang="el-GR" sz="2400" b="1" i="1" dirty="0"/>
              <a:t>Αίσθημα φιλοξενίας &amp; ασφάλειας </a:t>
            </a:r>
            <a:r>
              <a:rPr lang="el-GR" sz="2400" dirty="0"/>
              <a:t>ειδικά στα νησιά</a:t>
            </a:r>
            <a:endParaRPr lang="el-GR" sz="2400" b="1" i="1" dirty="0"/>
          </a:p>
          <a:p>
            <a:pPr>
              <a:buFont typeface="Wingdings" panose="05000000000000000000" pitchFamily="2" charset="2"/>
              <a:buChar char="Ø"/>
            </a:pPr>
            <a:r>
              <a:rPr lang="el-GR" sz="2400" dirty="0"/>
              <a:t>  </a:t>
            </a:r>
            <a:r>
              <a:rPr lang="el-GR" sz="2400" b="1" i="1" dirty="0"/>
              <a:t>Μεγάλη μοναδική ακτογραμμή, μεγάλος αριθμός κατοικημένων και ακατοίκητων νησιών &amp; βυθοί </a:t>
            </a:r>
            <a:r>
              <a:rPr lang="el-GR" sz="2400" dirty="0"/>
              <a:t>μπορούν να συμβάλουν ως μοχλός μοναδικής θαλάσσιας εμπειρίας και ευεξίας</a:t>
            </a:r>
          </a:p>
          <a:p>
            <a:pPr>
              <a:buFont typeface="Wingdings" panose="05000000000000000000" pitchFamily="2" charset="2"/>
              <a:buChar char="Ø"/>
            </a:pPr>
            <a:r>
              <a:rPr lang="el-GR" sz="2400" dirty="0"/>
              <a:t> </a:t>
            </a:r>
            <a:r>
              <a:rPr lang="el-GR" sz="2400" b="1" i="1" dirty="0"/>
              <a:t>Μύθοι &amp; ιστορίες, διεθνούς εμβέλειας μνημεία &amp; μοναδικοί τόποι, γλώσσα &amp; μουσική, ήθη &amp; έθιμα, σύγχρονος τρόπος ζωής, </a:t>
            </a:r>
            <a:r>
              <a:rPr lang="el-GR" sz="2400" b="1" i="1" dirty="0" err="1"/>
              <a:t>αγροδιατροφικά</a:t>
            </a:r>
            <a:r>
              <a:rPr lang="el-GR" sz="2400" b="1" i="1" dirty="0"/>
              <a:t> προϊόντα &amp; τοπικές κουζίνες </a:t>
            </a:r>
            <a:r>
              <a:rPr lang="el-GR" sz="2400" dirty="0"/>
              <a:t>μπορούν να συμβάλουν ως μοχλός μοναδικής πολιτισμικής εμπειρίας </a:t>
            </a:r>
          </a:p>
          <a:p>
            <a:pPr>
              <a:buFont typeface="Wingdings" panose="05000000000000000000" pitchFamily="2" charset="2"/>
              <a:buChar char="Ø"/>
            </a:pPr>
            <a:r>
              <a:rPr lang="el-GR" sz="2400" b="1" i="1" dirty="0"/>
              <a:t>Εναλλαγές τοπίου και σημαντικοί φυσικά ενδιαιτήματα</a:t>
            </a:r>
            <a:r>
              <a:rPr lang="el-GR" sz="2400" dirty="0"/>
              <a:t> με σπάνια είδη χλωρίδας και πανίδας </a:t>
            </a:r>
          </a:p>
          <a:p>
            <a:pPr>
              <a:buFont typeface="Wingdings" panose="05000000000000000000" pitchFamily="2" charset="2"/>
              <a:buChar char="Ø"/>
            </a:pPr>
            <a:endParaRPr lang="el-GR" sz="1500" dirty="0"/>
          </a:p>
        </p:txBody>
      </p:sp>
      <p:pic>
        <p:nvPicPr>
          <p:cNvPr id="5" name="Εικόνα 4">
            <a:extLst>
              <a:ext uri="{FF2B5EF4-FFF2-40B4-BE49-F238E27FC236}">
                <a16:creationId xmlns:a16="http://schemas.microsoft.com/office/drawing/2014/main" id="{52475665-CD61-43A0-8536-5611C7E534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023" y="2811105"/>
            <a:ext cx="2248937" cy="1384976"/>
          </a:xfrm>
          <a:prstGeom prst="rect">
            <a:avLst/>
          </a:prstGeom>
        </p:spPr>
      </p:pic>
    </p:spTree>
    <p:extLst>
      <p:ext uri="{BB962C8B-B14F-4D97-AF65-F5344CB8AC3E}">
        <p14:creationId xmlns:p14="http://schemas.microsoft.com/office/powerpoint/2010/main" val="1033479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3680" y="187899"/>
            <a:ext cx="11720194" cy="790577"/>
          </a:xfrm>
        </p:spPr>
        <p:txBody>
          <a:bodyPr>
            <a:noAutofit/>
          </a:bodyPr>
          <a:lstStyle/>
          <a:p>
            <a:r>
              <a:rPr lang="el-GR" sz="4000" b="1" dirty="0"/>
              <a:t>Ποια τα κρίσιμα θέματα που απαιτούν πολιτικές; (2)</a:t>
            </a:r>
            <a:endParaRPr lang="en-US" sz="4000" dirty="0"/>
          </a:p>
        </p:txBody>
      </p:sp>
      <p:sp>
        <p:nvSpPr>
          <p:cNvPr id="3" name="Content Placeholder 2"/>
          <p:cNvSpPr>
            <a:spLocks noGrp="1"/>
          </p:cNvSpPr>
          <p:nvPr>
            <p:ph idx="1"/>
          </p:nvPr>
        </p:nvSpPr>
        <p:spPr>
          <a:xfrm>
            <a:off x="233679" y="1181100"/>
            <a:ext cx="11872595" cy="5524501"/>
          </a:xfrm>
        </p:spPr>
        <p:txBody>
          <a:bodyPr anchor="ctr">
            <a:normAutofit lnSpcReduction="10000"/>
          </a:bodyPr>
          <a:lstStyle/>
          <a:p>
            <a:pPr>
              <a:buFont typeface="Wingdings" panose="05000000000000000000" pitchFamily="2" charset="2"/>
              <a:buChar char="Ø"/>
            </a:pPr>
            <a:r>
              <a:rPr lang="el-GR" sz="2400" b="1" i="1" dirty="0"/>
              <a:t>Δικαιώματα εργαζόμενων και έλεγχος αγοράς εργασίας</a:t>
            </a:r>
          </a:p>
          <a:p>
            <a:pPr>
              <a:buFont typeface="Wingdings" panose="05000000000000000000" pitchFamily="2" charset="2"/>
              <a:buChar char="Ø"/>
            </a:pPr>
            <a:r>
              <a:rPr lang="el-GR" sz="2400" b="1" i="1" dirty="0" err="1"/>
              <a:t>Ελεγχος</a:t>
            </a:r>
            <a:r>
              <a:rPr lang="el-GR" sz="2400" b="1" i="1" dirty="0"/>
              <a:t> της αγοράς </a:t>
            </a:r>
            <a:r>
              <a:rPr lang="el-GR" sz="2400" dirty="0"/>
              <a:t>από ΤΟ, </a:t>
            </a:r>
            <a:r>
              <a:rPr lang="en-US" sz="2400" dirty="0"/>
              <a:t>LCC, </a:t>
            </a:r>
            <a:r>
              <a:rPr lang="el-GR" sz="2400" dirty="0"/>
              <a:t>πλατφόρμες και μικρή συμβολή των εθνικών/περιφερειακών φορέων και των επιχειρήσεων στην άμεση επαφή με την πελατεία</a:t>
            </a:r>
          </a:p>
          <a:p>
            <a:pPr>
              <a:buFont typeface="Wingdings" panose="05000000000000000000" pitchFamily="2" charset="2"/>
              <a:buChar char="Ø"/>
            </a:pPr>
            <a:r>
              <a:rPr lang="el-GR" sz="2400" b="1" i="1" dirty="0" err="1"/>
              <a:t>Ελλειψη</a:t>
            </a:r>
            <a:r>
              <a:rPr lang="el-GR" sz="2400" b="1" i="1" dirty="0"/>
              <a:t> στρατηγικής τουριστικής ανάπτυξης </a:t>
            </a:r>
            <a:r>
              <a:rPr lang="el-GR" sz="2400" dirty="0"/>
              <a:t>σε συνδυασμό με την εθνική αναπτυξιακή στρατηγική</a:t>
            </a:r>
          </a:p>
          <a:p>
            <a:pPr>
              <a:buFont typeface="Wingdings" panose="05000000000000000000" pitchFamily="2" charset="2"/>
              <a:buChar char="Ø"/>
            </a:pPr>
            <a:r>
              <a:rPr lang="el-GR" sz="2400" b="1" i="1" dirty="0" err="1"/>
              <a:t>Ελλειψη</a:t>
            </a:r>
            <a:r>
              <a:rPr lang="el-GR" sz="2400" b="1" i="1" dirty="0"/>
              <a:t> γενικού και τουριστικού χωροταξικού σχεδιασμού</a:t>
            </a:r>
          </a:p>
          <a:p>
            <a:pPr>
              <a:buFont typeface="Wingdings" panose="05000000000000000000" pitchFamily="2" charset="2"/>
              <a:buChar char="Ø"/>
            </a:pPr>
            <a:r>
              <a:rPr lang="el-GR" sz="2400" b="1" i="1" dirty="0" err="1"/>
              <a:t>Ελλειψη</a:t>
            </a:r>
            <a:r>
              <a:rPr lang="el-GR" sz="2400" dirty="0"/>
              <a:t> </a:t>
            </a:r>
            <a:r>
              <a:rPr lang="el-GR" sz="2400" b="1" i="1" dirty="0"/>
              <a:t>χωρικής διαφοροποίησης </a:t>
            </a:r>
            <a:r>
              <a:rPr lang="el-GR" sz="2400" dirty="0"/>
              <a:t>του τουριστικού μοντέλου</a:t>
            </a:r>
          </a:p>
          <a:p>
            <a:pPr>
              <a:buFont typeface="Wingdings" panose="05000000000000000000" pitchFamily="2" charset="2"/>
              <a:buChar char="Ø"/>
            </a:pPr>
            <a:r>
              <a:rPr lang="el-GR" sz="2400" b="1" i="1" dirty="0" err="1"/>
              <a:t>Ελλειψη</a:t>
            </a:r>
            <a:r>
              <a:rPr lang="el-GR" sz="2400" dirty="0"/>
              <a:t> </a:t>
            </a:r>
            <a:r>
              <a:rPr lang="el-GR" sz="2400" b="1" i="1" dirty="0"/>
              <a:t>τοπικών σχεδίων </a:t>
            </a:r>
            <a:r>
              <a:rPr lang="el-GR" sz="2400" dirty="0"/>
              <a:t>για «υποδοχή» τουριστών (πληροφόρηση, κινητικότητα, ποσότητα και ποιότητα δημόσιων χώρων </a:t>
            </a:r>
            <a:r>
              <a:rPr lang="el-GR" sz="2400" dirty="0" err="1"/>
              <a:t>κλπ</a:t>
            </a:r>
            <a:r>
              <a:rPr lang="el-GR" sz="2400" dirty="0"/>
              <a:t>)</a:t>
            </a:r>
          </a:p>
          <a:p>
            <a:pPr>
              <a:buFont typeface="Wingdings" panose="05000000000000000000" pitchFamily="2" charset="2"/>
              <a:buChar char="Ø"/>
            </a:pPr>
            <a:r>
              <a:rPr lang="el-GR" sz="2400" dirty="0"/>
              <a:t>Παντελής </a:t>
            </a:r>
            <a:r>
              <a:rPr lang="el-GR" sz="2400" b="1" i="1" dirty="0"/>
              <a:t>έλλειψη</a:t>
            </a:r>
            <a:r>
              <a:rPr lang="el-GR" sz="2400" dirty="0"/>
              <a:t> </a:t>
            </a:r>
            <a:r>
              <a:rPr lang="el-GR" sz="2400" b="1" i="1" dirty="0"/>
              <a:t>διαχείρισης προορισμών </a:t>
            </a:r>
            <a:r>
              <a:rPr lang="el-GR" sz="2400" dirty="0"/>
              <a:t>σε επίπεδο σχεδιασμού αλλά και καθημερινής «φροντίδας»</a:t>
            </a:r>
          </a:p>
          <a:p>
            <a:pPr>
              <a:buFont typeface="Wingdings" panose="05000000000000000000" pitchFamily="2" charset="2"/>
              <a:buChar char="Ø"/>
            </a:pPr>
            <a:r>
              <a:rPr lang="el-GR" sz="2400" b="1" i="1" dirty="0"/>
              <a:t>Προβληματική</a:t>
            </a:r>
            <a:r>
              <a:rPr lang="el-GR" sz="2400" dirty="0"/>
              <a:t> </a:t>
            </a:r>
            <a:r>
              <a:rPr lang="el-GR" sz="2400" b="1" i="1" dirty="0"/>
              <a:t>πολιτική τουριστικής προβολής </a:t>
            </a:r>
            <a:r>
              <a:rPr lang="el-GR" sz="2400" dirty="0"/>
              <a:t>που «αγνοεί» το προϊόν χωρίς διαχρονικές σταθερές</a:t>
            </a:r>
            <a:endParaRPr lang="en-US" sz="2400" dirty="0"/>
          </a:p>
        </p:txBody>
      </p:sp>
      <p:pic>
        <p:nvPicPr>
          <p:cNvPr id="4" name="Εικόνα 3">
            <a:extLst>
              <a:ext uri="{FF2B5EF4-FFF2-40B4-BE49-F238E27FC236}">
                <a16:creationId xmlns:a16="http://schemas.microsoft.com/office/drawing/2014/main" id="{8BE30F82-D13B-4260-9656-DB8C52DFAB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91786" y="978476"/>
            <a:ext cx="1462088" cy="826079"/>
          </a:xfrm>
          <a:prstGeom prst="rect">
            <a:avLst/>
          </a:prstGeom>
        </p:spPr>
      </p:pic>
    </p:spTree>
    <p:extLst>
      <p:ext uri="{BB962C8B-B14F-4D97-AF65-F5344CB8AC3E}">
        <p14:creationId xmlns:p14="http://schemas.microsoft.com/office/powerpoint/2010/main" val="3256973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9920" y="365125"/>
            <a:ext cx="8412480" cy="1189355"/>
          </a:xfrm>
        </p:spPr>
        <p:txBody>
          <a:bodyPr>
            <a:normAutofit/>
          </a:bodyPr>
          <a:lstStyle/>
          <a:p>
            <a:r>
              <a:rPr lang="el-GR" sz="4000" b="1" dirty="0"/>
              <a:t>Ποια τα κρίσιμα θέματα που απαιτούν πολιτικές; (3)</a:t>
            </a:r>
            <a:endParaRPr lang="en-US" sz="4000" dirty="0"/>
          </a:p>
        </p:txBody>
      </p:sp>
      <p:sp>
        <p:nvSpPr>
          <p:cNvPr id="3" name="Content Placeholder 2"/>
          <p:cNvSpPr>
            <a:spLocks noGrp="1"/>
          </p:cNvSpPr>
          <p:nvPr>
            <p:ph idx="1"/>
          </p:nvPr>
        </p:nvSpPr>
        <p:spPr>
          <a:xfrm>
            <a:off x="294640" y="1825624"/>
            <a:ext cx="11582400" cy="4788535"/>
          </a:xfrm>
        </p:spPr>
        <p:txBody>
          <a:bodyPr/>
          <a:lstStyle/>
          <a:p>
            <a:pPr>
              <a:buFont typeface="Wingdings" panose="05000000000000000000" pitchFamily="2" charset="2"/>
              <a:buChar char="Ø"/>
            </a:pPr>
            <a:r>
              <a:rPr lang="el-GR" sz="2400" b="1" i="1" dirty="0"/>
              <a:t>Κακή νομοθέτηση </a:t>
            </a:r>
            <a:r>
              <a:rPr lang="el-GR" sz="2400" dirty="0"/>
              <a:t>που δημιουργεί εμπόδια στο σχεδιασμό και στη λειτουργία των επιχειρήσεων και αυτοδιοίκησης χωρίς παράλληλα να επιτυγχάνει το στόχο (πχ. νόμιμη λειτουργία επιχειρήσεων, ποιότητα)</a:t>
            </a:r>
          </a:p>
          <a:p>
            <a:pPr>
              <a:buFont typeface="Wingdings" panose="05000000000000000000" pitchFamily="2" charset="2"/>
              <a:buChar char="Ø"/>
            </a:pPr>
            <a:r>
              <a:rPr lang="el-GR" sz="2400" b="1" i="1" dirty="0"/>
              <a:t>Διακυβέρνηση </a:t>
            </a:r>
            <a:r>
              <a:rPr lang="el-GR" sz="2400" dirty="0"/>
              <a:t>που να ξεκαθαρίζει ρόλους και ευθύνες μεταξύ των επιμέρους ενδιαφερόμενων μερών</a:t>
            </a:r>
            <a:r>
              <a:rPr lang="en-GB" sz="2400" dirty="0"/>
              <a:t> (</a:t>
            </a:r>
            <a:r>
              <a:rPr lang="el-GR" sz="2400" dirty="0"/>
              <a:t>ειδικά στα νησιά)</a:t>
            </a:r>
          </a:p>
          <a:p>
            <a:pPr>
              <a:buFont typeface="Wingdings" panose="05000000000000000000" pitchFamily="2" charset="2"/>
              <a:buChar char="Ø"/>
            </a:pPr>
            <a:r>
              <a:rPr lang="el-GR" sz="2400" b="1" i="1" dirty="0"/>
              <a:t>Ανύπαρκτη αποκέντρωση σχεδιασμού τουριστικής ανάπτυξης </a:t>
            </a:r>
            <a:r>
              <a:rPr lang="el-GR" sz="2400" dirty="0"/>
              <a:t>σε επίπεδο περιφερειών που έχουν και την αρμοδιότητα και τους πόρους</a:t>
            </a:r>
          </a:p>
          <a:p>
            <a:pPr>
              <a:buFont typeface="Wingdings" panose="05000000000000000000" pitchFamily="2" charset="2"/>
              <a:buChar char="Ø"/>
            </a:pPr>
            <a:r>
              <a:rPr lang="el-GR" sz="2400" b="1" i="1" dirty="0"/>
              <a:t>Δυσκολία των παραδοσιακών εμπλεκόμενων στον τουρισμό </a:t>
            </a:r>
            <a:r>
              <a:rPr lang="el-GR" sz="2400" dirty="0"/>
              <a:t>(δημόσιος τομέας, τουριστικοί πράκτορες, ξεναγοί) να προσαρμοστούν στις νέες ανάγκες των επισκεπτών</a:t>
            </a:r>
            <a:endParaRPr lang="en-US" sz="2400" dirty="0"/>
          </a:p>
          <a:p>
            <a:endParaRPr lang="en-US" dirty="0"/>
          </a:p>
        </p:txBody>
      </p:sp>
      <p:pic>
        <p:nvPicPr>
          <p:cNvPr id="4" name="Εικόνα 3">
            <a:extLst>
              <a:ext uri="{FF2B5EF4-FFF2-40B4-BE49-F238E27FC236}">
                <a16:creationId xmlns:a16="http://schemas.microsoft.com/office/drawing/2014/main" id="{E34C8BB4-6605-41EF-83F3-82E90B92A23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743200" cy="1554480"/>
          </a:xfrm>
          <a:prstGeom prst="rect">
            <a:avLst/>
          </a:prstGeom>
        </p:spPr>
      </p:pic>
    </p:spTree>
    <p:extLst>
      <p:ext uri="{BB962C8B-B14F-4D97-AF65-F5344CB8AC3E}">
        <p14:creationId xmlns:p14="http://schemas.microsoft.com/office/powerpoint/2010/main" val="2813271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9234E8-8246-4563-B5BB-91C797900AC8}"/>
              </a:ext>
            </a:extLst>
          </p:cNvPr>
          <p:cNvSpPr>
            <a:spLocks noGrp="1"/>
          </p:cNvSpPr>
          <p:nvPr>
            <p:ph type="title"/>
          </p:nvPr>
        </p:nvSpPr>
        <p:spPr>
          <a:xfrm>
            <a:off x="2926080" y="365125"/>
            <a:ext cx="8542020" cy="1189355"/>
          </a:xfrm>
        </p:spPr>
        <p:txBody>
          <a:bodyPr>
            <a:normAutofit/>
          </a:bodyPr>
          <a:lstStyle/>
          <a:p>
            <a:r>
              <a:rPr lang="el-GR" sz="4000" b="1" dirty="0"/>
              <a:t>Ποια τα κρίσιμα θέματα που απαιτούν πολιτικές; (3)</a:t>
            </a:r>
            <a:endParaRPr lang="el-GR" sz="4000" dirty="0"/>
          </a:p>
        </p:txBody>
      </p:sp>
      <p:sp>
        <p:nvSpPr>
          <p:cNvPr id="3" name="Θέση περιεχομένου 2">
            <a:extLst>
              <a:ext uri="{FF2B5EF4-FFF2-40B4-BE49-F238E27FC236}">
                <a16:creationId xmlns:a16="http://schemas.microsoft.com/office/drawing/2014/main" id="{9C8478C5-2B41-4258-ACF9-B3CC2D8D340E}"/>
              </a:ext>
            </a:extLst>
          </p:cNvPr>
          <p:cNvSpPr>
            <a:spLocks noGrp="1"/>
          </p:cNvSpPr>
          <p:nvPr>
            <p:ph idx="1"/>
          </p:nvPr>
        </p:nvSpPr>
        <p:spPr>
          <a:xfrm>
            <a:off x="375920" y="2092960"/>
            <a:ext cx="11684000" cy="4531359"/>
          </a:xfrm>
        </p:spPr>
        <p:txBody>
          <a:bodyPr>
            <a:normAutofit/>
          </a:bodyPr>
          <a:lstStyle/>
          <a:p>
            <a:pPr marL="0" indent="0">
              <a:buNone/>
            </a:pPr>
            <a:r>
              <a:rPr lang="el-GR" sz="2800" dirty="0"/>
              <a:t>Οι </a:t>
            </a:r>
            <a:r>
              <a:rPr lang="el-GR" sz="2800" b="1" dirty="0"/>
              <a:t>ευκαιρίες</a:t>
            </a:r>
            <a:r>
              <a:rPr lang="el-GR" sz="2800" dirty="0"/>
              <a:t> </a:t>
            </a:r>
            <a:r>
              <a:rPr lang="el-GR" sz="2800" b="1" dirty="0"/>
              <a:t>του εξωτερικού περιβάλλοντος </a:t>
            </a:r>
            <a:r>
              <a:rPr lang="el-GR" sz="2800" dirty="0"/>
              <a:t>που πρέπει να αξιοποιηθούν</a:t>
            </a:r>
            <a:r>
              <a:rPr lang="el-GR" sz="1800" dirty="0"/>
              <a:t>:</a:t>
            </a:r>
            <a:endParaRPr lang="en-GB" sz="1800" dirty="0"/>
          </a:p>
          <a:p>
            <a:pPr marL="0" indent="0">
              <a:buNone/>
            </a:pPr>
            <a:endParaRPr lang="el-GR" dirty="0"/>
          </a:p>
          <a:p>
            <a:pPr>
              <a:buFont typeface="Wingdings" panose="05000000000000000000" pitchFamily="2" charset="2"/>
              <a:buChar char="Ø"/>
            </a:pPr>
            <a:r>
              <a:rPr lang="el-GR" sz="2400" dirty="0"/>
              <a:t>Ενίσχυση των τάσεων από τη πλευρά των καταναλωτών για </a:t>
            </a:r>
            <a:r>
              <a:rPr lang="el-GR" sz="2400" b="1" i="1" dirty="0"/>
              <a:t>ασφάλεια, ευεξία και βιώσιμη ανάπτυξη</a:t>
            </a:r>
            <a:r>
              <a:rPr lang="el-GR" sz="2400" dirty="0"/>
              <a:t> που επιβάλει την αλλαγή του παραγωγικού μοντέλου</a:t>
            </a:r>
          </a:p>
          <a:p>
            <a:pPr>
              <a:buFont typeface="Wingdings" panose="05000000000000000000" pitchFamily="2" charset="2"/>
              <a:buChar char="Ø"/>
            </a:pPr>
            <a:r>
              <a:rPr lang="el-GR" sz="2400" dirty="0"/>
              <a:t> Ενίσχυση των τάσεων για </a:t>
            </a:r>
            <a:r>
              <a:rPr lang="el-GR" sz="2400" b="1" i="1" dirty="0"/>
              <a:t>τουρισμό «αυθεντικής» εμπειρίας </a:t>
            </a:r>
            <a:r>
              <a:rPr lang="el-GR" sz="2400" dirty="0"/>
              <a:t>που επιτρέπει την ανάπτυξη νέων προϊόντων με ιδιαίτερο χαρακτήρα που αξιοποιούν τους τοπικούς πόρους εμπλέκοντας τους τουρίστες</a:t>
            </a:r>
          </a:p>
          <a:p>
            <a:pPr>
              <a:buFont typeface="Wingdings" panose="05000000000000000000" pitchFamily="2" charset="2"/>
              <a:buChar char="Ø"/>
            </a:pPr>
            <a:r>
              <a:rPr lang="el-GR" sz="2400" b="1" i="1" dirty="0" err="1"/>
              <a:t>Ψηφιοποίηση</a:t>
            </a:r>
            <a:r>
              <a:rPr lang="el-GR" sz="2400" b="1" i="1" dirty="0"/>
              <a:t> και κοινωνικά δίκτυα </a:t>
            </a:r>
            <a:r>
              <a:rPr lang="el-GR" sz="2400" dirty="0"/>
              <a:t>ως ευκαιρία για αλλαγές στην οργάνωση του προϊόντος, στη προβολή αλλά και στον τρόπο κρατήσεων</a:t>
            </a:r>
          </a:p>
          <a:p>
            <a:pPr>
              <a:buFont typeface="Wingdings" panose="05000000000000000000" pitchFamily="2" charset="2"/>
              <a:buChar char="Ø"/>
            </a:pPr>
            <a:endParaRPr lang="el-GR" dirty="0"/>
          </a:p>
          <a:p>
            <a:pPr>
              <a:buFont typeface="Wingdings" panose="05000000000000000000" pitchFamily="2" charset="2"/>
              <a:buChar char="Ø"/>
            </a:pPr>
            <a:endParaRPr lang="el-GR" dirty="0"/>
          </a:p>
        </p:txBody>
      </p:sp>
      <p:pic>
        <p:nvPicPr>
          <p:cNvPr id="4" name="Εικόνα 3">
            <a:extLst>
              <a:ext uri="{FF2B5EF4-FFF2-40B4-BE49-F238E27FC236}">
                <a16:creationId xmlns:a16="http://schemas.microsoft.com/office/drawing/2014/main" id="{9A97516C-6904-4A0C-BC1E-DDE7B1FD503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743200" cy="1554480"/>
          </a:xfrm>
          <a:prstGeom prst="rect">
            <a:avLst/>
          </a:prstGeom>
        </p:spPr>
      </p:pic>
    </p:spTree>
    <p:extLst>
      <p:ext uri="{BB962C8B-B14F-4D97-AF65-F5344CB8AC3E}">
        <p14:creationId xmlns:p14="http://schemas.microsoft.com/office/powerpoint/2010/main" val="2340080253"/>
      </p:ext>
    </p:extLst>
  </p:cSld>
  <p:clrMapOvr>
    <a:masterClrMapping/>
  </p:clrMapOvr>
</p:sld>
</file>

<file path=ppt/theme/theme1.xml><?xml version="1.0" encoding="utf-8"?>
<a:theme xmlns:a="http://schemas.openxmlformats.org/drawingml/2006/main" name="Ανασκόπηση">
  <a:themeElements>
    <a:clrScheme name="Ανασκόπηση">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Ανασκόπηση">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1238</TotalTime>
  <Words>1691</Words>
  <Application>Microsoft Office PowerPoint</Application>
  <PresentationFormat>Widescreen</PresentationFormat>
  <Paragraphs>148</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Symbol</vt:lpstr>
      <vt:lpstr>Wingdings</vt:lpstr>
      <vt:lpstr>Ανασκόπηση</vt:lpstr>
      <vt:lpstr>Από τον τουρισμό των 3S και του real estate στον τουρισμό της ευζωίας με επίκεντρο τον άνθρωπο και και τη γνώση</vt:lpstr>
      <vt:lpstr>Μεγέθυνση με διαρθρωτικές αδυναμίες και αδιέξοδα (1)</vt:lpstr>
      <vt:lpstr>Μεγέθυνση με διαρθρωτικές αδυναμίες και αδιέξοδα (2)</vt:lpstr>
      <vt:lpstr>Η μη βιωσιμότητα του τουρισμού των 3S και του real estate σε έναν κόσμο που αλλάζει</vt:lpstr>
      <vt:lpstr>Τι συμβαίνει στις Κυκλάδες; </vt:lpstr>
      <vt:lpstr>Ποια τα κρίσιμα θέματα που απαιτούν πολιτικές; (1)</vt:lpstr>
      <vt:lpstr>Ποια τα κρίσιμα θέματα που απαιτούν πολιτικές; (2)</vt:lpstr>
      <vt:lpstr>Ποια τα κρίσιμα θέματα που απαιτούν πολιτικές; (3)</vt:lpstr>
      <vt:lpstr>Ποια τα κρίσιμα θέματα που απαιτούν πολιτικές; (3)</vt:lpstr>
      <vt:lpstr>Ποια τα κρίσιμα θέματα που απαιτούν πολιτικές; (4)</vt:lpstr>
      <vt:lpstr>Οραμα και στρατηγικοί στόχοι (1)</vt:lpstr>
      <vt:lpstr>Οραμα και στρατηγικοί στόχοι (2)</vt:lpstr>
      <vt:lpstr>Στρατηγική &amp; επιχειρησιακές παρεμβάσεις</vt:lpstr>
      <vt:lpstr> Στρατηγική &amp; επιχειρησιακές παρεμβάσεις</vt:lpstr>
      <vt:lpstr>Στρατηγική &amp; επιχειρησιακές παρεμβάσεις</vt:lpstr>
      <vt:lpstr>Στρατηγική &amp; επιχειρησιακές παρεμβάσεις</vt:lpstr>
      <vt:lpstr>Στρατηγική &amp; επιχειρησιακές παρεμβάσεις</vt:lpstr>
      <vt:lpstr>Στρατηγική &amp; επιχειρησιακές παρεμβάσεις</vt:lpstr>
      <vt:lpstr>Συνοψίζοντας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Στρατηγικός και επιχειρησιακός τουριστικός σχεδιασμός</dc:title>
  <dc:creator>Ioannis Spilanis</dc:creator>
  <cp:lastModifiedBy>Odysseas</cp:lastModifiedBy>
  <cp:revision>25</cp:revision>
  <dcterms:created xsi:type="dcterms:W3CDTF">2021-02-13T12:03:19Z</dcterms:created>
  <dcterms:modified xsi:type="dcterms:W3CDTF">2022-03-31T06:29:17Z</dcterms:modified>
</cp:coreProperties>
</file>